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69" r:id="rId1"/>
  </p:sldMasterIdLst>
  <p:notesMasterIdLst>
    <p:notesMasterId r:id="rId14"/>
  </p:notesMasterIdLst>
  <p:sldIdLst>
    <p:sldId id="304" r:id="rId2"/>
    <p:sldId id="310" r:id="rId3"/>
    <p:sldId id="311" r:id="rId4"/>
    <p:sldId id="308" r:id="rId5"/>
    <p:sldId id="309" r:id="rId6"/>
    <p:sldId id="277" r:id="rId7"/>
    <p:sldId id="276" r:id="rId8"/>
    <p:sldId id="275" r:id="rId9"/>
    <p:sldId id="272" r:id="rId10"/>
    <p:sldId id="273" r:id="rId11"/>
    <p:sldId id="312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BA5"/>
    <a:srgbClr val="FFC000"/>
    <a:srgbClr val="8497B0"/>
    <a:srgbClr val="FB6D6D"/>
    <a:srgbClr val="AD2501"/>
    <a:srgbClr val="AD2602"/>
    <a:srgbClr val="505046"/>
    <a:srgbClr val="646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9" autoAdjust="0"/>
    <p:restoredTop sz="81484"/>
  </p:normalViewPr>
  <p:slideViewPr>
    <p:cSldViewPr snapToGrid="0">
      <p:cViewPr varScale="1">
        <p:scale>
          <a:sx n="96" d="100"/>
          <a:sy n="96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2F-4217-88DA-91F15B554FE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2F-4217-88DA-91F15B554FE9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6000000" scaled="0"/>
              </a:gra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2F-4217-88DA-91F15B554FE9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3500000" scaled="0"/>
              </a:gra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2F-4217-88DA-91F15B554FE9}"/>
              </c:ext>
            </c:extLst>
          </c:dPt>
          <c:dLbls>
            <c:dLbl>
              <c:idx val="0"/>
              <c:layout>
                <c:manualLayout>
                  <c:x val="-6.4308038863554295E-2"/>
                  <c:y val="0.12638317322940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2F-4217-88DA-91F15B554FE9}"/>
                </c:ext>
              </c:extLst>
            </c:dLbl>
            <c:dLbl>
              <c:idx val="1"/>
              <c:layout>
                <c:manualLayout>
                  <c:x val="-0.12938057922287238"/>
                  <c:y val="-5.79481952590384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2F-4217-88DA-91F15B554FE9}"/>
                </c:ext>
              </c:extLst>
            </c:dLbl>
            <c:dLbl>
              <c:idx val="2"/>
              <c:layout>
                <c:manualLayout>
                  <c:x val="4.5463806342229747E-2"/>
                  <c:y val="-0.1309683022699311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2F-4217-88DA-91F15B554FE9}"/>
                </c:ext>
              </c:extLst>
            </c:dLbl>
            <c:dLbl>
              <c:idx val="3"/>
              <c:layout>
                <c:manualLayout>
                  <c:x val="0.1257943330758691"/>
                  <c:y val="7.855230896277595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2F-4217-88DA-91F15B554F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Development</c:v>
                </c:pt>
                <c:pt idx="1">
                  <c:v>Marketing &amp; Lauch</c:v>
                </c:pt>
                <c:pt idx="2">
                  <c:v>Validation</c:v>
                </c:pt>
                <c:pt idx="3">
                  <c:v>Design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0.22</c:v>
                </c:pt>
                <c:pt idx="2">
                  <c:v>0.17</c:v>
                </c:pt>
                <c:pt idx="3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2F-4217-88DA-91F15B554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A2E26-657F-7347-87EA-04795F233B45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7151D-3354-044B-8AA0-BE9DA397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7151D-3354-044B-8AA0-BE9DA397FF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7151D-3354-044B-8AA0-BE9DA397FF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7151D-3354-044B-8AA0-BE9DA397FF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2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7151D-3354-044B-8AA0-BE9DA397FF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0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6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0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28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A04B82D-27A1-4180-8FD5-48E84287A960}"/>
              </a:ext>
            </a:extLst>
          </p:cNvPr>
          <p:cNvSpPr txBox="1">
            <a:spLocks/>
          </p:cNvSpPr>
          <p:nvPr/>
        </p:nvSpPr>
        <p:spPr>
          <a:xfrm>
            <a:off x="2895600" y="5830697"/>
            <a:ext cx="6400800" cy="1033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29578-120A-4F17-99C1-983ADC26ADF7}"/>
              </a:ext>
            </a:extLst>
          </p:cNvPr>
          <p:cNvSpPr txBox="1"/>
          <p:nvPr/>
        </p:nvSpPr>
        <p:spPr>
          <a:xfrm>
            <a:off x="2251069" y="70851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Preliminary Design Review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5CCF400-B1FC-44E9-99FE-E7423533079F}"/>
              </a:ext>
            </a:extLst>
          </p:cNvPr>
          <p:cNvSpPr txBox="1">
            <a:spLocks/>
          </p:cNvSpPr>
          <p:nvPr/>
        </p:nvSpPr>
        <p:spPr>
          <a:xfrm>
            <a:off x="3021882" y="1837510"/>
            <a:ext cx="6148235" cy="5772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3M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United States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DD00C-A988-4172-8EDD-85F8587B85AB}"/>
              </a:ext>
            </a:extLst>
          </p:cNvPr>
          <p:cNvSpPr txBox="1"/>
          <p:nvPr/>
        </p:nvSpPr>
        <p:spPr>
          <a:xfrm>
            <a:off x="1461140" y="1164706"/>
            <a:ext cx="92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210">
              <a:spcBef>
                <a:spcPts val="672"/>
              </a:spcBef>
            </a:pPr>
            <a:r>
              <a:rPr lang="en-US" sz="3600" b="1" spc="-7" dirty="0">
                <a:latin typeface="Calibri"/>
                <a:cs typeface="Calibri"/>
              </a:rPr>
              <a:t>Portable</a:t>
            </a:r>
            <a:r>
              <a:rPr lang="en-US" sz="3600" b="1" spc="-3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Micro-plastic</a:t>
            </a:r>
            <a:r>
              <a:rPr lang="en-US" sz="3600" b="1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Water</a:t>
            </a:r>
            <a:r>
              <a:rPr lang="en-US" sz="3600" b="1" spc="3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Filtration</a:t>
            </a:r>
            <a:r>
              <a:rPr lang="en-US" sz="3600" b="1" spc="75" dirty="0">
                <a:latin typeface="Calibri"/>
                <a:cs typeface="Calibri"/>
              </a:rPr>
              <a:t> </a:t>
            </a:r>
            <a:r>
              <a:rPr lang="en-US" sz="4000" spc="-5" baseline="10101" dirty="0">
                <a:latin typeface="Calibri"/>
                <a:cs typeface="Calibri"/>
              </a:rPr>
              <a:t>(Group-6)</a:t>
            </a:r>
            <a:endParaRPr lang="en-US" sz="4000" baseline="10101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3AFEC-38E0-48AC-980F-46AC47D704D4}"/>
              </a:ext>
            </a:extLst>
          </p:cNvPr>
          <p:cNvSpPr txBox="1"/>
          <p:nvPr/>
        </p:nvSpPr>
        <p:spPr>
          <a:xfrm>
            <a:off x="5646648" y="792356"/>
            <a:ext cx="859531" cy="429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AECD516-0FE7-48F6-8A4A-A6CAD16124C5}"/>
              </a:ext>
            </a:extLst>
          </p:cNvPr>
          <p:cNvSpPr txBox="1">
            <a:spLocks/>
          </p:cNvSpPr>
          <p:nvPr/>
        </p:nvSpPr>
        <p:spPr>
          <a:xfrm>
            <a:off x="2251069" y="2672385"/>
            <a:ext cx="7045331" cy="5772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OSAPO Team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: Piyush Bhardwaj, Melissa </a:t>
            </a:r>
            <a:r>
              <a:rPr lang="en-US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MacLiesh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, Thomas </a:t>
            </a:r>
            <a:r>
              <a:rPr lang="en-US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Preetham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, Sankalp </a:t>
            </a:r>
            <a:r>
              <a:rPr lang="en-US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Saoji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9008EFF-8C5B-4135-B044-9D9477C1352E}"/>
              </a:ext>
            </a:extLst>
          </p:cNvPr>
          <p:cNvSpPr txBox="1">
            <a:spLocks/>
          </p:cNvSpPr>
          <p:nvPr/>
        </p:nvSpPr>
        <p:spPr>
          <a:xfrm>
            <a:off x="2251069" y="3374160"/>
            <a:ext cx="7912896" cy="5772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>
                <a:solidFill>
                  <a:schemeClr val="tx1"/>
                </a:solidFill>
                <a:latin typeface="Arial Narrow" panose="020B0606020202030204" pitchFamily="34" charset="0"/>
              </a:rPr>
              <a:t>Purpose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:  To approve…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8EF904B-4CDA-4B22-A24A-A51D7D0FCA8B}"/>
              </a:ext>
            </a:extLst>
          </p:cNvPr>
          <p:cNvSpPr txBox="1">
            <a:spLocks/>
          </p:cNvSpPr>
          <p:nvPr/>
        </p:nvSpPr>
        <p:spPr>
          <a:xfrm>
            <a:off x="3021882" y="3951369"/>
            <a:ext cx="6667742" cy="20470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Confirm orientation to the NPD Charter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Make sure product aligns to management’s goals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‘Green light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’ </a:t>
            </a: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starting production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 algn="l">
              <a:buClrTx/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Resource allocation and support for development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object 19">
            <a:extLst>
              <a:ext uri="{FF2B5EF4-FFF2-40B4-BE49-F238E27FC236}">
                <a16:creationId xmlns:a16="http://schemas.microsoft.com/office/drawing/2014/main" id="{8F6A8AAF-2220-5BFA-1A88-A487B3C45D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pic>
        <p:nvPicPr>
          <p:cNvPr id="3" name="object 21">
            <a:extLst>
              <a:ext uri="{FF2B5EF4-FFF2-40B4-BE49-F238E27FC236}">
                <a16:creationId xmlns:a16="http://schemas.microsoft.com/office/drawing/2014/main" id="{1F6060A4-F884-BDCA-310A-1D9741F6978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438" y="3665210"/>
            <a:ext cx="1645404" cy="1849282"/>
          </a:xfrm>
          <a:prstGeom prst="rect">
            <a:avLst/>
          </a:prstGeom>
        </p:spPr>
      </p:pic>
      <p:pic>
        <p:nvPicPr>
          <p:cNvPr id="6" name="object 22">
            <a:extLst>
              <a:ext uri="{FF2B5EF4-FFF2-40B4-BE49-F238E27FC236}">
                <a16:creationId xmlns:a16="http://schemas.microsoft.com/office/drawing/2014/main" id="{72A162AA-FDD7-2448-A3C4-F2A1B7508F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3379" y="3429001"/>
            <a:ext cx="3452855" cy="241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3C6E5A-C1E9-3E89-8DED-94C28D9C36EC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E9003EAD-1070-3A4D-47C9-8D17D889C52E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5BEA62E4-9EB2-A027-E88E-C142CE6371C6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9CA5C910-A680-3B7D-186E-FD17F474E55C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33F1C65E-0085-01F8-6831-3CF163667D5E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A9FF89A3-8120-44DE-3736-F7E90EB817C3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CFD93C90-20E9-3A9F-0C8D-94A2741CCCC7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A41BD264-5B14-AF1C-1624-4B1D540E5794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69144022-1410-709A-7F6A-1B607E28BF5F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: Shape 30">
              <a:extLst>
                <a:ext uri="{FF2B5EF4-FFF2-40B4-BE49-F238E27FC236}">
                  <a16:creationId xmlns:a16="http://schemas.microsoft.com/office/drawing/2014/main" id="{7AFE2683-FF20-C0B3-2A5E-200D47B402D2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9F77E50E-33A4-F42B-7CF7-C68B7B7C8815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32">
              <a:extLst>
                <a:ext uri="{FF2B5EF4-FFF2-40B4-BE49-F238E27FC236}">
                  <a16:creationId xmlns:a16="http://schemas.microsoft.com/office/drawing/2014/main" id="{B73AA321-DBA2-C5BB-E509-99D3817EB889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33">
              <a:extLst>
                <a:ext uri="{FF2B5EF4-FFF2-40B4-BE49-F238E27FC236}">
                  <a16:creationId xmlns:a16="http://schemas.microsoft.com/office/drawing/2014/main" id="{41A0FE03-3239-3FC2-E36B-0F00953EE1DA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34">
              <a:extLst>
                <a:ext uri="{FF2B5EF4-FFF2-40B4-BE49-F238E27FC236}">
                  <a16:creationId xmlns:a16="http://schemas.microsoft.com/office/drawing/2014/main" id="{608C010F-13C7-0745-B9E1-060D90EB3CAA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35">
              <a:extLst>
                <a:ext uri="{FF2B5EF4-FFF2-40B4-BE49-F238E27FC236}">
                  <a16:creationId xmlns:a16="http://schemas.microsoft.com/office/drawing/2014/main" id="{2E459CB0-C0B1-11BF-946B-8E5B69F7A4BF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36">
              <a:extLst>
                <a:ext uri="{FF2B5EF4-FFF2-40B4-BE49-F238E27FC236}">
                  <a16:creationId xmlns:a16="http://schemas.microsoft.com/office/drawing/2014/main" id="{40B5935B-AB67-DF09-1A22-81FDD44BE570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7">
              <a:extLst>
                <a:ext uri="{FF2B5EF4-FFF2-40B4-BE49-F238E27FC236}">
                  <a16:creationId xmlns:a16="http://schemas.microsoft.com/office/drawing/2014/main" id="{B1ACFF9F-2D0E-D1DD-D069-5B6822665058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3E99C842-3924-CC79-5512-5ACC9B147AE4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: Shape 39">
              <a:extLst>
                <a:ext uri="{FF2B5EF4-FFF2-40B4-BE49-F238E27FC236}">
                  <a16:creationId xmlns:a16="http://schemas.microsoft.com/office/drawing/2014/main" id="{852DAB89-0790-B4FB-EF49-88266E189379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40">
              <a:extLst>
                <a:ext uri="{FF2B5EF4-FFF2-40B4-BE49-F238E27FC236}">
                  <a16:creationId xmlns:a16="http://schemas.microsoft.com/office/drawing/2014/main" id="{407F2CBF-8DFF-5FD5-7706-B33845FAB5F1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41">
              <a:extLst>
                <a:ext uri="{FF2B5EF4-FFF2-40B4-BE49-F238E27FC236}">
                  <a16:creationId xmlns:a16="http://schemas.microsoft.com/office/drawing/2014/main" id="{B1158099-61EF-DDF0-799F-F094A1AD6761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id="{F2732DB2-A239-67DF-FBC9-3D2B96CE455E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43">
              <a:extLst>
                <a:ext uri="{FF2B5EF4-FFF2-40B4-BE49-F238E27FC236}">
                  <a16:creationId xmlns:a16="http://schemas.microsoft.com/office/drawing/2014/main" id="{0259BFE5-AFF1-5CFD-731E-096FBA292554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01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7"/>
    </mc:Choice>
    <mc:Fallback xmlns="">
      <p:transition spd="slow" advTm="3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D1CF36-A8CE-E6EC-7218-7D64862BBA79}"/>
              </a:ext>
            </a:extLst>
          </p:cNvPr>
          <p:cNvSpPr/>
          <p:nvPr/>
        </p:nvSpPr>
        <p:spPr>
          <a:xfrm>
            <a:off x="1925132" y="1368718"/>
            <a:ext cx="9535338" cy="4796342"/>
          </a:xfrm>
          <a:prstGeom prst="roundRect">
            <a:avLst>
              <a:gd name="adj" fmla="val 5933"/>
            </a:avLst>
          </a:prstGeom>
          <a:gradFill flip="none" rotWithShape="1">
            <a:gsLst>
              <a:gs pos="100000">
                <a:schemeClr val="accent4"/>
              </a:gs>
              <a:gs pos="68000">
                <a:schemeClr val="accent2">
                  <a:alpha val="5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9050" cap="flat">
            <a:gradFill>
              <a:gsLst>
                <a:gs pos="42500">
                  <a:schemeClr val="accent2">
                    <a:lumMod val="75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3600000" scaled="0"/>
            </a:gradFill>
            <a:prstDash val="solid"/>
            <a:miter/>
          </a:ln>
          <a:effectLst>
            <a:outerShdw blurRad="177800" dist="127000" dir="5400000" algn="t" rotWithShape="0">
              <a:schemeClr val="accent2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4A68FBD-DB14-0E15-556A-57D8D35E7B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29199" y="1767959"/>
            <a:ext cx="616007" cy="4198324"/>
          </a:xfrm>
          <a:prstGeom prst="roundRect">
            <a:avLst>
              <a:gd name="adj" fmla="val 21664"/>
            </a:avLst>
          </a:prstGeom>
          <a:solidFill>
            <a:schemeClr val="accent2">
              <a:lumMod val="50000"/>
              <a:alpha val="85000"/>
            </a:schemeClr>
          </a:solidFill>
          <a:ln w="15875">
            <a:noFill/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algn="ctr">
              <a:lnSpc>
                <a:spcPts val="1200"/>
              </a:lnSpc>
              <a:defRPr sz="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9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161873-B76F-76C4-A2D2-D8C834F787AC}"/>
              </a:ext>
            </a:extLst>
          </p:cNvPr>
          <p:cNvGrpSpPr/>
          <p:nvPr/>
        </p:nvGrpSpPr>
        <p:grpSpPr>
          <a:xfrm>
            <a:off x="695643" y="1757253"/>
            <a:ext cx="2860368" cy="4198324"/>
            <a:chOff x="695643" y="1757253"/>
            <a:chExt cx="2860368" cy="41983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316525-220C-1590-DF02-92F94EEDFB68}"/>
                </a:ext>
              </a:extLst>
            </p:cNvPr>
            <p:cNvSpPr txBox="1"/>
            <p:nvPr/>
          </p:nvSpPr>
          <p:spPr>
            <a:xfrm>
              <a:off x="731530" y="1757253"/>
              <a:ext cx="2824481" cy="4198324"/>
            </a:xfrm>
            <a:prstGeom prst="roundRect">
              <a:avLst>
                <a:gd name="adj" fmla="val 10531"/>
              </a:avLst>
            </a:prstGeom>
            <a:gradFill>
              <a:gsLst>
                <a:gs pos="38000">
                  <a:srgbClr val="047B9F">
                    <a:alpha val="0"/>
                  </a:srgbClr>
                </a:gs>
                <a:gs pos="0">
                  <a:srgbClr val="00C1BC">
                    <a:alpha val="25000"/>
                  </a:srgbClr>
                </a:gs>
              </a:gsLst>
              <a:lin ang="0" scaled="0"/>
            </a:gradFill>
            <a:ln w="15875">
              <a:noFill/>
            </a:ln>
            <a:effectLst>
              <a:outerShdw blurRad="444500" dist="152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algn="ctr">
                <a:lnSpc>
                  <a:spcPts val="1200"/>
                </a:lnSpc>
                <a:defRPr sz="800" b="1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ID" sz="9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CC5CED-EFCA-520B-7054-1299E8A02098}"/>
                </a:ext>
              </a:extLst>
            </p:cNvPr>
            <p:cNvSpPr txBox="1"/>
            <p:nvPr/>
          </p:nvSpPr>
          <p:spPr>
            <a:xfrm rot="16200000">
              <a:off x="296635" y="3564029"/>
              <a:ext cx="1382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entury Gothic" panose="020B0502020202020204" pitchFamily="34" charset="0"/>
                </a:rPr>
                <a:t>Resource Utilization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E47E816-01AB-1E15-E54E-8C6B69CF3F0C}"/>
              </a:ext>
            </a:extLst>
          </p:cNvPr>
          <p:cNvSpPr txBox="1"/>
          <p:nvPr/>
        </p:nvSpPr>
        <p:spPr>
          <a:xfrm>
            <a:off x="1200208" y="1757253"/>
            <a:ext cx="2458795" cy="4198324"/>
          </a:xfrm>
          <a:prstGeom prst="roundRect">
            <a:avLst>
              <a:gd name="adj" fmla="val 10531"/>
            </a:avLst>
          </a:prstGeom>
          <a:solidFill>
            <a:schemeClr val="accent2">
              <a:lumMod val="50000"/>
              <a:alpha val="85000"/>
            </a:schemeClr>
          </a:solidFill>
          <a:ln w="15875">
            <a:noFill/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algn="ctr">
              <a:lnSpc>
                <a:spcPts val="1200"/>
              </a:lnSpc>
              <a:defRPr sz="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ID" sz="9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04A4C2-10F9-B789-85FE-560CA7513E99}"/>
              </a:ext>
            </a:extLst>
          </p:cNvPr>
          <p:cNvGrpSpPr/>
          <p:nvPr/>
        </p:nvGrpSpPr>
        <p:grpSpPr>
          <a:xfrm>
            <a:off x="1207757" y="1931736"/>
            <a:ext cx="2542684" cy="3849352"/>
            <a:chOff x="1207757" y="1931736"/>
            <a:chExt cx="2542684" cy="384935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F6B87B-A4FF-8A26-AC80-7FEC25F048CA}"/>
                </a:ext>
              </a:extLst>
            </p:cNvPr>
            <p:cNvSpPr txBox="1"/>
            <p:nvPr/>
          </p:nvSpPr>
          <p:spPr>
            <a:xfrm>
              <a:off x="1316786" y="1931736"/>
              <a:ext cx="2367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3D 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modeling</a:t>
              </a:r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software, CAD programs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E7001F-088E-9107-8278-14047828298D}"/>
                </a:ext>
              </a:extLst>
            </p:cNvPr>
            <p:cNvSpPr txBox="1"/>
            <p:nvPr/>
          </p:nvSpPr>
          <p:spPr>
            <a:xfrm>
              <a:off x="1207757" y="2322904"/>
              <a:ext cx="25426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Prototype manufacturing tools &amp; materials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7DA605-D341-5F49-4C55-5E28FD6F8B0E}"/>
                </a:ext>
              </a:extLst>
            </p:cNvPr>
            <p:cNvSpPr txBox="1"/>
            <p:nvPr/>
          </p:nvSpPr>
          <p:spPr>
            <a:xfrm>
              <a:off x="1316786" y="2655440"/>
              <a:ext cx="21002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Laboratory equip and testing tools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732224-F623-5526-DA2C-C39F95756E67}"/>
                </a:ext>
              </a:extLst>
            </p:cNvPr>
            <p:cNvSpPr txBox="1"/>
            <p:nvPr/>
          </p:nvSpPr>
          <p:spPr>
            <a:xfrm>
              <a:off x="1316786" y="3017292"/>
              <a:ext cx="23455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Raw materials and quality control tools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4C2216-E143-EA18-4F30-E610FA2F6A84}"/>
                </a:ext>
              </a:extLst>
            </p:cNvPr>
            <p:cNvSpPr txBox="1"/>
            <p:nvPr/>
          </p:nvSpPr>
          <p:spPr>
            <a:xfrm>
              <a:off x="1316786" y="3379144"/>
              <a:ext cx="17700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Product Design resource lv 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AE74C5-CCC5-4DDB-D439-9FD78C7EBFA3}"/>
                </a:ext>
              </a:extLst>
            </p:cNvPr>
            <p:cNvSpPr txBox="1"/>
            <p:nvPr/>
          </p:nvSpPr>
          <p:spPr>
            <a:xfrm>
              <a:off x="1316786" y="3740996"/>
              <a:ext cx="20313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Testing resource lv 3	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79B07E-FE55-50F6-AA68-BA8CEA980615}"/>
                </a:ext>
              </a:extLst>
            </p:cNvPr>
            <p:cNvSpPr txBox="1"/>
            <p:nvPr/>
          </p:nvSpPr>
          <p:spPr>
            <a:xfrm>
              <a:off x="1316786" y="4102848"/>
              <a:ext cx="20313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Engineering resource lv 5	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04F713-5AEF-F9AC-DED6-DAF7572BC453}"/>
                </a:ext>
              </a:extLst>
            </p:cNvPr>
            <p:cNvSpPr txBox="1"/>
            <p:nvPr/>
          </p:nvSpPr>
          <p:spPr>
            <a:xfrm>
              <a:off x="1316786" y="4464700"/>
              <a:ext cx="14798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Marketing resource lv 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46AFC-F7FD-9CE8-6C18-22B2295F0D65}"/>
                </a:ext>
              </a:extLst>
            </p:cNvPr>
            <p:cNvSpPr txBox="1"/>
            <p:nvPr/>
          </p:nvSpPr>
          <p:spPr>
            <a:xfrm>
              <a:off x="1316786" y="4826552"/>
              <a:ext cx="22974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Sr. Product Manager, Sr. QA Manager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1DEF3C-1CD0-AE9C-2E12-D49575FBE142}"/>
                </a:ext>
              </a:extLst>
            </p:cNvPr>
            <p:cNvSpPr txBox="1"/>
            <p:nvPr/>
          </p:nvSpPr>
          <p:spPr>
            <a:xfrm>
              <a:off x="1316786" y="5188404"/>
              <a:ext cx="10438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Hiring Manager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C6A0B44-5997-B99F-6015-5BA2925F262E}"/>
                </a:ext>
              </a:extLst>
            </p:cNvPr>
            <p:cNvSpPr txBox="1"/>
            <p:nvPr/>
          </p:nvSpPr>
          <p:spPr>
            <a:xfrm>
              <a:off x="1316786" y="5550256"/>
              <a:ext cx="1425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Manufacturing Facility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1AC95AC-8099-F9D0-C76F-21102B55E881}"/>
              </a:ext>
            </a:extLst>
          </p:cNvPr>
          <p:cNvGrpSpPr/>
          <p:nvPr/>
        </p:nvGrpSpPr>
        <p:grpSpPr>
          <a:xfrm>
            <a:off x="4180703" y="2228078"/>
            <a:ext cx="7183688" cy="3261204"/>
            <a:chOff x="4024688" y="2228078"/>
            <a:chExt cx="7339703" cy="326120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6B9F0C-B180-3D21-3003-214EE78BC7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-1441774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5B7DEA-A2DF-654B-A70A-3F80DB354B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-1079418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CE9C52-06FC-4EB1-FEA6-D75043E63D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-717062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83B2D2-16CC-AFF2-7462-7486516745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-354706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94BDBF-11EB-C9B0-0381-E41F88893D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7650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EF8BF09-1A84-0EFC-20D8-39CCF47BCE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370006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37A48A2-CC33-DF8B-2423-F9EE2CE274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732362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A7CF3-F8F8-16B1-4EB3-EDF7E20256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1094718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2A4A727-E34E-76F9-B0EB-717F600E61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1457074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11441D2-141E-A047-2FB6-A3B80FA02B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4540" y="1819430"/>
              <a:ext cx="0" cy="7339703"/>
            </a:xfrm>
            <a:prstGeom prst="line">
              <a:avLst/>
            </a:prstGeom>
            <a:ln>
              <a:gradFill>
                <a:gsLst>
                  <a:gs pos="100000">
                    <a:schemeClr val="bg1">
                      <a:alpha val="75000"/>
                    </a:schemeClr>
                  </a:gs>
                  <a:gs pos="0">
                    <a:schemeClr val="bg1">
                      <a:alpha val="1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9F1996A-39D0-CCEE-CCD1-112BF9AF90A4}"/>
              </a:ext>
            </a:extLst>
          </p:cNvPr>
          <p:cNvGrpSpPr/>
          <p:nvPr/>
        </p:nvGrpSpPr>
        <p:grpSpPr>
          <a:xfrm>
            <a:off x="1200208" y="2228078"/>
            <a:ext cx="2633978" cy="3256668"/>
            <a:chOff x="3192481" y="2318675"/>
            <a:chExt cx="4745593" cy="325666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B8AD694-4662-B528-6488-AB49FAC73F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-54122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D67AFE-DEBB-6C58-764C-30AF3D34B9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307730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A296CD-B842-7EC8-0763-7A6D6B517F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669582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CEFC73C-79FB-F568-21D2-1EE4E53102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1031434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AD9174-FB5B-ED19-B405-A3DEAD4065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1393286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1C3024-1376-AC17-307C-76615AB3C3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1755138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D80EA4-4B4C-8E25-180B-6A138AED8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2116990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C04DA0-CA11-AD59-8D92-E4EF27D28C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2478842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D4AF159-6777-B642-20CB-E258A0CFDE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2840694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A0A905-B7AF-2FFA-E896-B6D4AC4379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5278" y="3202546"/>
              <a:ext cx="0" cy="4745593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B55C0C-4139-6756-89FD-A8CEB7BD6980}"/>
              </a:ext>
            </a:extLst>
          </p:cNvPr>
          <p:cNvGrpSpPr/>
          <p:nvPr/>
        </p:nvGrpSpPr>
        <p:grpSpPr>
          <a:xfrm>
            <a:off x="5643541" y="1368718"/>
            <a:ext cx="4158480" cy="4796343"/>
            <a:chOff x="5691580" y="1547770"/>
            <a:chExt cx="4158480" cy="461729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10F3CDC-9789-A347-00A1-9FF1B279C2E0}"/>
                </a:ext>
              </a:extLst>
            </p:cNvPr>
            <p:cNvCxnSpPr/>
            <p:nvPr/>
          </p:nvCxnSpPr>
          <p:spPr>
            <a:xfrm>
              <a:off x="5691580" y="1547770"/>
              <a:ext cx="0" cy="4617291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5000"/>
                    </a:schemeClr>
                  </a:gs>
                  <a:gs pos="50000">
                    <a:schemeClr val="bg1">
                      <a:alpha val="25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8512D6F-1E70-8D45-0284-447C6F5CB394}"/>
                </a:ext>
              </a:extLst>
            </p:cNvPr>
            <p:cNvCxnSpPr/>
            <p:nvPr/>
          </p:nvCxnSpPr>
          <p:spPr>
            <a:xfrm>
              <a:off x="7077740" y="1547770"/>
              <a:ext cx="0" cy="4617291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5000"/>
                    </a:schemeClr>
                  </a:gs>
                  <a:gs pos="50000">
                    <a:schemeClr val="bg1">
                      <a:alpha val="25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BE9862-A2F1-B9FE-F07E-6DA87B1FC316}"/>
                </a:ext>
              </a:extLst>
            </p:cNvPr>
            <p:cNvCxnSpPr>
              <a:cxnSpLocks/>
            </p:cNvCxnSpPr>
            <p:nvPr/>
          </p:nvCxnSpPr>
          <p:spPr>
            <a:xfrm>
              <a:off x="8463900" y="1547770"/>
              <a:ext cx="0" cy="4617291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5000"/>
                    </a:schemeClr>
                  </a:gs>
                  <a:gs pos="50000">
                    <a:schemeClr val="bg1">
                      <a:alpha val="25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3B3BBA-6781-5DE4-6051-710BB2D4EED8}"/>
                </a:ext>
              </a:extLst>
            </p:cNvPr>
            <p:cNvCxnSpPr/>
            <p:nvPr/>
          </p:nvCxnSpPr>
          <p:spPr>
            <a:xfrm>
              <a:off x="9850060" y="1547770"/>
              <a:ext cx="0" cy="4617291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5000"/>
                    </a:schemeClr>
                  </a:gs>
                  <a:gs pos="50000">
                    <a:schemeClr val="bg1">
                      <a:alpha val="25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D455A72-5700-8C9E-3664-F5242D2108D7}"/>
              </a:ext>
            </a:extLst>
          </p:cNvPr>
          <p:cNvSpPr/>
          <p:nvPr/>
        </p:nvSpPr>
        <p:spPr>
          <a:xfrm>
            <a:off x="4573506" y="22782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89F7FA-9A2B-5EEF-6FC8-47D5DAEBD486}"/>
              </a:ext>
            </a:extLst>
          </p:cNvPr>
          <p:cNvSpPr/>
          <p:nvPr/>
        </p:nvSpPr>
        <p:spPr>
          <a:xfrm>
            <a:off x="4641726" y="2351456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D9D255A-BEB2-6563-F794-4014AF607991}"/>
              </a:ext>
            </a:extLst>
          </p:cNvPr>
          <p:cNvSpPr/>
          <p:nvPr/>
        </p:nvSpPr>
        <p:spPr>
          <a:xfrm>
            <a:off x="4573505" y="2640651"/>
            <a:ext cx="893825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A2B4607-AF03-689F-2C83-3003FDBABB73}"/>
              </a:ext>
            </a:extLst>
          </p:cNvPr>
          <p:cNvSpPr/>
          <p:nvPr/>
        </p:nvSpPr>
        <p:spPr>
          <a:xfrm>
            <a:off x="4641726" y="2713812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5DEA3FE-E66D-F643-EE84-9836E85E22C2}"/>
              </a:ext>
            </a:extLst>
          </p:cNvPr>
          <p:cNvSpPr/>
          <p:nvPr/>
        </p:nvSpPr>
        <p:spPr>
          <a:xfrm>
            <a:off x="4573505" y="3003007"/>
            <a:ext cx="837337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FC50DDB-2B0D-9196-185D-88B030EE9D7D}"/>
              </a:ext>
            </a:extLst>
          </p:cNvPr>
          <p:cNvSpPr/>
          <p:nvPr/>
        </p:nvSpPr>
        <p:spPr>
          <a:xfrm>
            <a:off x="4641726" y="3076168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BC22F9E-0BD3-643E-695C-233F12110602}"/>
              </a:ext>
            </a:extLst>
          </p:cNvPr>
          <p:cNvSpPr/>
          <p:nvPr/>
        </p:nvSpPr>
        <p:spPr>
          <a:xfrm>
            <a:off x="4573506" y="3365363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57C3F9-C0E6-D587-1AE2-4B572117A1EE}"/>
              </a:ext>
            </a:extLst>
          </p:cNvPr>
          <p:cNvSpPr/>
          <p:nvPr/>
        </p:nvSpPr>
        <p:spPr>
          <a:xfrm>
            <a:off x="4641726" y="3438524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8F7CB0B-A26F-7732-4AEC-D687430DF5D9}"/>
              </a:ext>
            </a:extLst>
          </p:cNvPr>
          <p:cNvSpPr/>
          <p:nvPr/>
        </p:nvSpPr>
        <p:spPr>
          <a:xfrm>
            <a:off x="4573506" y="372771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FA62B7C-E612-9C00-F759-C8D7F113E915}"/>
              </a:ext>
            </a:extLst>
          </p:cNvPr>
          <p:cNvSpPr/>
          <p:nvPr/>
        </p:nvSpPr>
        <p:spPr>
          <a:xfrm>
            <a:off x="4641726" y="3800880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4E81F1F-B904-2D06-E747-FC1AF2E67234}"/>
              </a:ext>
            </a:extLst>
          </p:cNvPr>
          <p:cNvSpPr/>
          <p:nvPr/>
        </p:nvSpPr>
        <p:spPr>
          <a:xfrm>
            <a:off x="4573506" y="4090075"/>
            <a:ext cx="998760" cy="2778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60D5597-AE00-9250-79FB-07069519AF9F}"/>
              </a:ext>
            </a:extLst>
          </p:cNvPr>
          <p:cNvSpPr/>
          <p:nvPr/>
        </p:nvSpPr>
        <p:spPr>
          <a:xfrm>
            <a:off x="4641726" y="4163236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E1A13A-5A8F-7018-89D4-F86FB5CC6399}"/>
              </a:ext>
            </a:extLst>
          </p:cNvPr>
          <p:cNvSpPr/>
          <p:nvPr/>
        </p:nvSpPr>
        <p:spPr>
          <a:xfrm>
            <a:off x="4573506" y="445243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492CD03-96F0-CF0D-2E71-978B02BD2280}"/>
              </a:ext>
            </a:extLst>
          </p:cNvPr>
          <p:cNvSpPr/>
          <p:nvPr/>
        </p:nvSpPr>
        <p:spPr>
          <a:xfrm>
            <a:off x="4641726" y="4525592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CF3A0B-6986-4B90-19B3-8B2C834B71DC}"/>
              </a:ext>
            </a:extLst>
          </p:cNvPr>
          <p:cNvSpPr/>
          <p:nvPr/>
        </p:nvSpPr>
        <p:spPr>
          <a:xfrm>
            <a:off x="4573506" y="481478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7A18429-6C2C-0D1C-01BB-B4A5E015EBC5}"/>
              </a:ext>
            </a:extLst>
          </p:cNvPr>
          <p:cNvSpPr/>
          <p:nvPr/>
        </p:nvSpPr>
        <p:spPr>
          <a:xfrm>
            <a:off x="4641726" y="4887948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8A6EDCC-AC74-BA09-D923-D97EB30C50CF}"/>
              </a:ext>
            </a:extLst>
          </p:cNvPr>
          <p:cNvSpPr/>
          <p:nvPr/>
        </p:nvSpPr>
        <p:spPr>
          <a:xfrm>
            <a:off x="4573506" y="5177143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8F1F847-F0DD-7720-9064-05FD359BD1A2}"/>
              </a:ext>
            </a:extLst>
          </p:cNvPr>
          <p:cNvSpPr/>
          <p:nvPr/>
        </p:nvSpPr>
        <p:spPr>
          <a:xfrm>
            <a:off x="4641726" y="5250304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DE0F6C-6A1F-B308-887C-54ECADEC8294}"/>
              </a:ext>
            </a:extLst>
          </p:cNvPr>
          <p:cNvSpPr/>
          <p:nvPr/>
        </p:nvSpPr>
        <p:spPr>
          <a:xfrm>
            <a:off x="4573505" y="5539498"/>
            <a:ext cx="1023563" cy="2778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BAD0E34-5AF1-EBEA-ACEB-19455CF18BA1}"/>
              </a:ext>
            </a:extLst>
          </p:cNvPr>
          <p:cNvSpPr/>
          <p:nvPr/>
        </p:nvSpPr>
        <p:spPr>
          <a:xfrm>
            <a:off x="4641726" y="5612660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574C45-FD8A-3D2F-AB38-E73A501B9134}"/>
              </a:ext>
            </a:extLst>
          </p:cNvPr>
          <p:cNvSpPr/>
          <p:nvPr/>
        </p:nvSpPr>
        <p:spPr>
          <a:xfrm>
            <a:off x="5959666" y="22782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60DB8E8-8413-6DBF-0F5B-7A92030BDA7A}"/>
              </a:ext>
            </a:extLst>
          </p:cNvPr>
          <p:cNvSpPr/>
          <p:nvPr/>
        </p:nvSpPr>
        <p:spPr>
          <a:xfrm>
            <a:off x="6027886" y="2351456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A525AF1-159C-5C4F-40E2-CEBF83ED53FB}"/>
              </a:ext>
            </a:extLst>
          </p:cNvPr>
          <p:cNvSpPr/>
          <p:nvPr/>
        </p:nvSpPr>
        <p:spPr>
          <a:xfrm>
            <a:off x="5959666" y="264065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83AAADD-E0AA-8EE5-2C9B-3165C3C8F71A}"/>
              </a:ext>
            </a:extLst>
          </p:cNvPr>
          <p:cNvSpPr/>
          <p:nvPr/>
        </p:nvSpPr>
        <p:spPr>
          <a:xfrm>
            <a:off x="6027886" y="2713812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E93EBF-3919-7AAA-1B97-CC237F781F28}"/>
              </a:ext>
            </a:extLst>
          </p:cNvPr>
          <p:cNvSpPr/>
          <p:nvPr/>
        </p:nvSpPr>
        <p:spPr>
          <a:xfrm>
            <a:off x="5959665" y="3003007"/>
            <a:ext cx="837327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F028637-5E8E-3B58-01A4-2BBA8BDAE16F}"/>
              </a:ext>
            </a:extLst>
          </p:cNvPr>
          <p:cNvSpPr/>
          <p:nvPr/>
        </p:nvSpPr>
        <p:spPr>
          <a:xfrm>
            <a:off x="6027886" y="3076168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AA7B29-1A66-D55E-B429-3FAA743F0EBA}"/>
              </a:ext>
            </a:extLst>
          </p:cNvPr>
          <p:cNvSpPr/>
          <p:nvPr/>
        </p:nvSpPr>
        <p:spPr>
          <a:xfrm>
            <a:off x="5959666" y="3365363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4539644-5D45-FCC9-4509-9FF66C92C934}"/>
              </a:ext>
            </a:extLst>
          </p:cNvPr>
          <p:cNvSpPr/>
          <p:nvPr/>
        </p:nvSpPr>
        <p:spPr>
          <a:xfrm>
            <a:off x="6027886" y="3438524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DB86E0B-53F6-4677-E1FC-9545C9938C75}"/>
              </a:ext>
            </a:extLst>
          </p:cNvPr>
          <p:cNvSpPr/>
          <p:nvPr/>
        </p:nvSpPr>
        <p:spPr>
          <a:xfrm>
            <a:off x="5959666" y="372771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9E1E07A-0F5A-7476-5304-A3A479D99967}"/>
              </a:ext>
            </a:extLst>
          </p:cNvPr>
          <p:cNvSpPr/>
          <p:nvPr/>
        </p:nvSpPr>
        <p:spPr>
          <a:xfrm>
            <a:off x="6027886" y="380088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7B9E7CC-809B-A83E-C7C1-ECC1B1EA29B9}"/>
              </a:ext>
            </a:extLst>
          </p:cNvPr>
          <p:cNvSpPr/>
          <p:nvPr/>
        </p:nvSpPr>
        <p:spPr>
          <a:xfrm>
            <a:off x="5959666" y="409007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FAEEFD-7290-812C-12BF-D508EBB68587}"/>
              </a:ext>
            </a:extLst>
          </p:cNvPr>
          <p:cNvSpPr/>
          <p:nvPr/>
        </p:nvSpPr>
        <p:spPr>
          <a:xfrm>
            <a:off x="6027886" y="4163236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77B066A-4B3D-CA7D-A283-978290E7745A}"/>
              </a:ext>
            </a:extLst>
          </p:cNvPr>
          <p:cNvSpPr/>
          <p:nvPr/>
        </p:nvSpPr>
        <p:spPr>
          <a:xfrm>
            <a:off x="5959666" y="445243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8ACA99A-54F7-B6BA-50D4-C9DBD470FE0A}"/>
              </a:ext>
            </a:extLst>
          </p:cNvPr>
          <p:cNvSpPr/>
          <p:nvPr/>
        </p:nvSpPr>
        <p:spPr>
          <a:xfrm>
            <a:off x="6027886" y="452559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119912A-558B-5ECD-346F-3E9054020D6E}"/>
              </a:ext>
            </a:extLst>
          </p:cNvPr>
          <p:cNvSpPr/>
          <p:nvPr/>
        </p:nvSpPr>
        <p:spPr>
          <a:xfrm>
            <a:off x="5959666" y="481478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DE13BB-5EE7-8D72-5E50-A87A26D8150F}"/>
              </a:ext>
            </a:extLst>
          </p:cNvPr>
          <p:cNvSpPr/>
          <p:nvPr/>
        </p:nvSpPr>
        <p:spPr>
          <a:xfrm>
            <a:off x="6027886" y="4887948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CB312D-FAB5-37AB-55DA-0782AFDC0159}"/>
              </a:ext>
            </a:extLst>
          </p:cNvPr>
          <p:cNvSpPr/>
          <p:nvPr/>
        </p:nvSpPr>
        <p:spPr>
          <a:xfrm>
            <a:off x="5959666" y="5177143"/>
            <a:ext cx="82487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41A41F4-AAA9-6F3A-8AA8-F939EA24EF52}"/>
              </a:ext>
            </a:extLst>
          </p:cNvPr>
          <p:cNvSpPr/>
          <p:nvPr/>
        </p:nvSpPr>
        <p:spPr>
          <a:xfrm>
            <a:off x="6027886" y="5250304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F05D1D-EA64-619C-3B07-81A19B3213EE}"/>
              </a:ext>
            </a:extLst>
          </p:cNvPr>
          <p:cNvSpPr/>
          <p:nvPr/>
        </p:nvSpPr>
        <p:spPr>
          <a:xfrm>
            <a:off x="5959666" y="553949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6CE7D3B-C44B-807E-CFB7-426935E3EC0F}"/>
              </a:ext>
            </a:extLst>
          </p:cNvPr>
          <p:cNvSpPr/>
          <p:nvPr/>
        </p:nvSpPr>
        <p:spPr>
          <a:xfrm>
            <a:off x="6027886" y="5612660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0C3A945-726C-82B8-AF5A-74EE7788D10C}"/>
              </a:ext>
            </a:extLst>
          </p:cNvPr>
          <p:cNvSpPr/>
          <p:nvPr/>
        </p:nvSpPr>
        <p:spPr>
          <a:xfrm>
            <a:off x="7345826" y="22782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F16AA35-3A6E-60C4-6FEF-73F4187CF729}"/>
              </a:ext>
            </a:extLst>
          </p:cNvPr>
          <p:cNvSpPr/>
          <p:nvPr/>
        </p:nvSpPr>
        <p:spPr>
          <a:xfrm>
            <a:off x="7414046" y="2351456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C448512-DCA9-76C3-3D71-5CC644E88D47}"/>
              </a:ext>
            </a:extLst>
          </p:cNvPr>
          <p:cNvSpPr/>
          <p:nvPr/>
        </p:nvSpPr>
        <p:spPr>
          <a:xfrm>
            <a:off x="7345825" y="2640651"/>
            <a:ext cx="879533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B95C70B-341F-B827-8216-1D9C5CE2987E}"/>
              </a:ext>
            </a:extLst>
          </p:cNvPr>
          <p:cNvSpPr/>
          <p:nvPr/>
        </p:nvSpPr>
        <p:spPr>
          <a:xfrm>
            <a:off x="7414046" y="271381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C118EA0-0EE3-66F5-A37E-5D725BB9E25B}"/>
              </a:ext>
            </a:extLst>
          </p:cNvPr>
          <p:cNvSpPr/>
          <p:nvPr/>
        </p:nvSpPr>
        <p:spPr>
          <a:xfrm>
            <a:off x="7345826" y="300300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2B894BB-B4A7-A354-203C-9027A3CCB30A}"/>
              </a:ext>
            </a:extLst>
          </p:cNvPr>
          <p:cNvSpPr/>
          <p:nvPr/>
        </p:nvSpPr>
        <p:spPr>
          <a:xfrm>
            <a:off x="7414046" y="3076168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58B9C4D-D76E-9D20-0BF1-792539797757}"/>
              </a:ext>
            </a:extLst>
          </p:cNvPr>
          <p:cNvSpPr/>
          <p:nvPr/>
        </p:nvSpPr>
        <p:spPr>
          <a:xfrm>
            <a:off x="7345825" y="3365363"/>
            <a:ext cx="880396" cy="2619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26C48AE-717A-28AD-C54D-0ADC94389C8D}"/>
              </a:ext>
            </a:extLst>
          </p:cNvPr>
          <p:cNvSpPr/>
          <p:nvPr/>
        </p:nvSpPr>
        <p:spPr>
          <a:xfrm>
            <a:off x="7414046" y="3438524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5C94381-55BA-C03D-7FDF-EF55A1361C52}"/>
              </a:ext>
            </a:extLst>
          </p:cNvPr>
          <p:cNvSpPr/>
          <p:nvPr/>
        </p:nvSpPr>
        <p:spPr>
          <a:xfrm>
            <a:off x="7345826" y="372771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2AE122C-E7D2-6818-7052-2430BFA9D295}"/>
              </a:ext>
            </a:extLst>
          </p:cNvPr>
          <p:cNvSpPr/>
          <p:nvPr/>
        </p:nvSpPr>
        <p:spPr>
          <a:xfrm>
            <a:off x="7414046" y="3800880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DD4879F-ED61-91CE-2723-FA53A45A2B39}"/>
              </a:ext>
            </a:extLst>
          </p:cNvPr>
          <p:cNvSpPr/>
          <p:nvPr/>
        </p:nvSpPr>
        <p:spPr>
          <a:xfrm>
            <a:off x="7345825" y="4090075"/>
            <a:ext cx="935969" cy="2619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8FA7522-36EA-FCD8-890D-013F1A71413C}"/>
              </a:ext>
            </a:extLst>
          </p:cNvPr>
          <p:cNvSpPr/>
          <p:nvPr/>
        </p:nvSpPr>
        <p:spPr>
          <a:xfrm>
            <a:off x="7414046" y="4163236"/>
            <a:ext cx="117496" cy="115600"/>
          </a:xfrm>
          <a:prstGeom prst="ellipse">
            <a:avLst/>
          </a:prstGeom>
          <a:solidFill>
            <a:srgbClr val="8497B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7C9E7A-8D33-E4E0-A527-A446A7C88A88}"/>
              </a:ext>
            </a:extLst>
          </p:cNvPr>
          <p:cNvSpPr/>
          <p:nvPr/>
        </p:nvSpPr>
        <p:spPr>
          <a:xfrm>
            <a:off x="7345826" y="445243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9C4AE-C983-EB15-7E97-0A5FD395A2AC}"/>
              </a:ext>
            </a:extLst>
          </p:cNvPr>
          <p:cNvSpPr/>
          <p:nvPr/>
        </p:nvSpPr>
        <p:spPr>
          <a:xfrm>
            <a:off x="7414046" y="452559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7AC2ACD-AE9B-5486-13B9-1460769EFE3E}"/>
              </a:ext>
            </a:extLst>
          </p:cNvPr>
          <p:cNvSpPr/>
          <p:nvPr/>
        </p:nvSpPr>
        <p:spPr>
          <a:xfrm>
            <a:off x="7345825" y="4814787"/>
            <a:ext cx="977721" cy="2425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5AC60E-CDB7-A7EA-5A71-88385C07B434}"/>
              </a:ext>
            </a:extLst>
          </p:cNvPr>
          <p:cNvSpPr/>
          <p:nvPr/>
        </p:nvSpPr>
        <p:spPr>
          <a:xfrm>
            <a:off x="7414046" y="4887948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1E43B9-C368-7047-9EE8-5830C698764A}"/>
              </a:ext>
            </a:extLst>
          </p:cNvPr>
          <p:cNvSpPr/>
          <p:nvPr/>
        </p:nvSpPr>
        <p:spPr>
          <a:xfrm>
            <a:off x="7345826" y="5177143"/>
            <a:ext cx="82487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3C15008-4237-C342-FCC3-24F441A0AC59}"/>
              </a:ext>
            </a:extLst>
          </p:cNvPr>
          <p:cNvSpPr/>
          <p:nvPr/>
        </p:nvSpPr>
        <p:spPr>
          <a:xfrm>
            <a:off x="7414046" y="5250304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27099B2-AC3F-E195-FBA5-55F17422A9FC}"/>
              </a:ext>
            </a:extLst>
          </p:cNvPr>
          <p:cNvSpPr/>
          <p:nvPr/>
        </p:nvSpPr>
        <p:spPr>
          <a:xfrm>
            <a:off x="7345826" y="553949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130A2C9-D7C2-139E-80FD-3E84467CE44F}"/>
              </a:ext>
            </a:extLst>
          </p:cNvPr>
          <p:cNvSpPr/>
          <p:nvPr/>
        </p:nvSpPr>
        <p:spPr>
          <a:xfrm>
            <a:off x="7414046" y="561266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78F5201-25E1-68FD-CA15-2C3863604D3F}"/>
              </a:ext>
            </a:extLst>
          </p:cNvPr>
          <p:cNvSpPr/>
          <p:nvPr/>
        </p:nvSpPr>
        <p:spPr>
          <a:xfrm>
            <a:off x="8731986" y="22782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AC7A6A8-3680-8B9C-BAF3-B7314AA35A9D}"/>
              </a:ext>
            </a:extLst>
          </p:cNvPr>
          <p:cNvSpPr/>
          <p:nvPr/>
        </p:nvSpPr>
        <p:spPr>
          <a:xfrm>
            <a:off x="8800206" y="2351456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C40E017-A141-AE53-660B-08F64ED194C1}"/>
              </a:ext>
            </a:extLst>
          </p:cNvPr>
          <p:cNvSpPr/>
          <p:nvPr/>
        </p:nvSpPr>
        <p:spPr>
          <a:xfrm>
            <a:off x="8731986" y="264065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0B01493-2CC4-C85D-60D1-D4AE5542770E}"/>
              </a:ext>
            </a:extLst>
          </p:cNvPr>
          <p:cNvSpPr/>
          <p:nvPr/>
        </p:nvSpPr>
        <p:spPr>
          <a:xfrm>
            <a:off x="8800206" y="2713812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0F7F41-0887-7DE5-1995-66E06E9E237F}"/>
              </a:ext>
            </a:extLst>
          </p:cNvPr>
          <p:cNvSpPr/>
          <p:nvPr/>
        </p:nvSpPr>
        <p:spPr>
          <a:xfrm>
            <a:off x="8731986" y="300300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E4D147E7-785C-592C-8B44-6E3EA4A5F26A}"/>
              </a:ext>
            </a:extLst>
          </p:cNvPr>
          <p:cNvSpPr/>
          <p:nvPr/>
        </p:nvSpPr>
        <p:spPr>
          <a:xfrm>
            <a:off x="8800206" y="3076168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0A8FC66-F581-DBAD-5BC7-1F95FB0F212C}"/>
              </a:ext>
            </a:extLst>
          </p:cNvPr>
          <p:cNvSpPr/>
          <p:nvPr/>
        </p:nvSpPr>
        <p:spPr>
          <a:xfrm>
            <a:off x="8731985" y="3365363"/>
            <a:ext cx="886185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16E59A-8460-AE40-8955-4A002BE85FEA}"/>
              </a:ext>
            </a:extLst>
          </p:cNvPr>
          <p:cNvSpPr/>
          <p:nvPr/>
        </p:nvSpPr>
        <p:spPr>
          <a:xfrm>
            <a:off x="8800206" y="3438524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D2F5396-3CF8-050B-C1C9-1B060EA2E3AF}"/>
              </a:ext>
            </a:extLst>
          </p:cNvPr>
          <p:cNvSpPr/>
          <p:nvPr/>
        </p:nvSpPr>
        <p:spPr>
          <a:xfrm>
            <a:off x="8731986" y="372771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D636C35-C0C8-EE67-6464-0C022ABB4C6F}"/>
              </a:ext>
            </a:extLst>
          </p:cNvPr>
          <p:cNvSpPr/>
          <p:nvPr/>
        </p:nvSpPr>
        <p:spPr>
          <a:xfrm>
            <a:off x="8800206" y="380088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847AD83-03C5-BE20-8844-5585324460B5}"/>
              </a:ext>
            </a:extLst>
          </p:cNvPr>
          <p:cNvSpPr/>
          <p:nvPr/>
        </p:nvSpPr>
        <p:spPr>
          <a:xfrm>
            <a:off x="8731986" y="409007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909FF6-3A9D-397D-B8E1-87B56697C87E}"/>
              </a:ext>
            </a:extLst>
          </p:cNvPr>
          <p:cNvSpPr/>
          <p:nvPr/>
        </p:nvSpPr>
        <p:spPr>
          <a:xfrm>
            <a:off x="8800206" y="4163236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0BD0282-0452-2160-5AFC-096DB75E0EFD}"/>
              </a:ext>
            </a:extLst>
          </p:cNvPr>
          <p:cNvSpPr/>
          <p:nvPr/>
        </p:nvSpPr>
        <p:spPr>
          <a:xfrm>
            <a:off x="8731986" y="445243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9999C22-A173-89D9-39CC-1891A203D280}"/>
              </a:ext>
            </a:extLst>
          </p:cNvPr>
          <p:cNvSpPr/>
          <p:nvPr/>
        </p:nvSpPr>
        <p:spPr>
          <a:xfrm>
            <a:off x="8800206" y="452559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3F1A9A8-8A42-12FA-D47B-2582B4FB8DC1}"/>
              </a:ext>
            </a:extLst>
          </p:cNvPr>
          <p:cNvSpPr/>
          <p:nvPr/>
        </p:nvSpPr>
        <p:spPr>
          <a:xfrm>
            <a:off x="8731986" y="4814787"/>
            <a:ext cx="929016" cy="2498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F4F3598-A4B5-A99B-2517-DABA148D0D5A}"/>
              </a:ext>
            </a:extLst>
          </p:cNvPr>
          <p:cNvSpPr/>
          <p:nvPr/>
        </p:nvSpPr>
        <p:spPr>
          <a:xfrm>
            <a:off x="8800206" y="4887948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0C6F857-FA1B-BA65-7A1E-E4482F1C17B5}"/>
              </a:ext>
            </a:extLst>
          </p:cNvPr>
          <p:cNvSpPr/>
          <p:nvPr/>
        </p:nvSpPr>
        <p:spPr>
          <a:xfrm>
            <a:off x="8731986" y="5177143"/>
            <a:ext cx="1064038" cy="2273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EAAC53D-B1D7-5FAD-B8FD-95986D534659}"/>
              </a:ext>
            </a:extLst>
          </p:cNvPr>
          <p:cNvSpPr/>
          <p:nvPr/>
        </p:nvSpPr>
        <p:spPr>
          <a:xfrm>
            <a:off x="8800206" y="5250304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6929273-C153-DE4B-E9EF-95F43EDE2A39}"/>
              </a:ext>
            </a:extLst>
          </p:cNvPr>
          <p:cNvSpPr/>
          <p:nvPr/>
        </p:nvSpPr>
        <p:spPr>
          <a:xfrm>
            <a:off x="8731986" y="553949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9AF799F-4DDF-ECAA-1039-D78E25F654D8}"/>
              </a:ext>
            </a:extLst>
          </p:cNvPr>
          <p:cNvSpPr/>
          <p:nvPr/>
        </p:nvSpPr>
        <p:spPr>
          <a:xfrm>
            <a:off x="8800206" y="561266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23B926E-EC26-6247-FA4C-B31F79C216E9}"/>
              </a:ext>
            </a:extLst>
          </p:cNvPr>
          <p:cNvSpPr/>
          <p:nvPr/>
        </p:nvSpPr>
        <p:spPr>
          <a:xfrm>
            <a:off x="10118146" y="22782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68A0198-154E-633C-A7AD-B9358E4CFA9D}"/>
              </a:ext>
            </a:extLst>
          </p:cNvPr>
          <p:cNvSpPr/>
          <p:nvPr/>
        </p:nvSpPr>
        <p:spPr>
          <a:xfrm>
            <a:off x="10186366" y="2351456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16816DE-E39F-9C69-954C-94BB4A4F010C}"/>
              </a:ext>
            </a:extLst>
          </p:cNvPr>
          <p:cNvSpPr/>
          <p:nvPr/>
        </p:nvSpPr>
        <p:spPr>
          <a:xfrm>
            <a:off x="10118145" y="2640651"/>
            <a:ext cx="824871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28A91BB-5C1C-B096-5630-95F8F80FCFCF}"/>
              </a:ext>
            </a:extLst>
          </p:cNvPr>
          <p:cNvSpPr/>
          <p:nvPr/>
        </p:nvSpPr>
        <p:spPr>
          <a:xfrm>
            <a:off x="10186366" y="2713812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91E1BDB-7C6D-4C42-9BC0-DCBFAAD83ED7}"/>
              </a:ext>
            </a:extLst>
          </p:cNvPr>
          <p:cNvSpPr/>
          <p:nvPr/>
        </p:nvSpPr>
        <p:spPr>
          <a:xfrm>
            <a:off x="10118146" y="300300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C1C47DD-3A1C-3FD6-FA44-B16EEE2E6CD1}"/>
              </a:ext>
            </a:extLst>
          </p:cNvPr>
          <p:cNvSpPr/>
          <p:nvPr/>
        </p:nvSpPr>
        <p:spPr>
          <a:xfrm>
            <a:off x="10186366" y="3076168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4799957-6395-A66C-DF5A-618A8076DE4E}"/>
              </a:ext>
            </a:extLst>
          </p:cNvPr>
          <p:cNvSpPr/>
          <p:nvPr/>
        </p:nvSpPr>
        <p:spPr>
          <a:xfrm>
            <a:off x="10118146" y="3365363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EC6D7B6-46C2-2E5C-6BF9-681AD5B797E6}"/>
              </a:ext>
            </a:extLst>
          </p:cNvPr>
          <p:cNvSpPr/>
          <p:nvPr/>
        </p:nvSpPr>
        <p:spPr>
          <a:xfrm>
            <a:off x="10186366" y="3438524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3C38446-BAE2-AD6F-B803-98E2F50B8D3D}"/>
              </a:ext>
            </a:extLst>
          </p:cNvPr>
          <p:cNvSpPr/>
          <p:nvPr/>
        </p:nvSpPr>
        <p:spPr>
          <a:xfrm>
            <a:off x="10118146" y="372771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3DDDD8-9343-239F-50DE-7659D825F236}"/>
              </a:ext>
            </a:extLst>
          </p:cNvPr>
          <p:cNvSpPr/>
          <p:nvPr/>
        </p:nvSpPr>
        <p:spPr>
          <a:xfrm>
            <a:off x="10186366" y="380088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4CF6CDB-67C5-E77B-C0E9-45FBC4814EBC}"/>
              </a:ext>
            </a:extLst>
          </p:cNvPr>
          <p:cNvSpPr/>
          <p:nvPr/>
        </p:nvSpPr>
        <p:spPr>
          <a:xfrm>
            <a:off x="10118146" y="409007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E182714-C433-9497-3114-1AD3286AF4F6}"/>
              </a:ext>
            </a:extLst>
          </p:cNvPr>
          <p:cNvSpPr/>
          <p:nvPr/>
        </p:nvSpPr>
        <p:spPr>
          <a:xfrm>
            <a:off x="10186366" y="4163236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F1C1FF6-1602-A305-F01D-5C775DA0578A}"/>
              </a:ext>
            </a:extLst>
          </p:cNvPr>
          <p:cNvSpPr/>
          <p:nvPr/>
        </p:nvSpPr>
        <p:spPr>
          <a:xfrm>
            <a:off x="10118146" y="4452431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B22903B-517D-96DF-6E98-3DF0E8C09BE6}"/>
              </a:ext>
            </a:extLst>
          </p:cNvPr>
          <p:cNvSpPr/>
          <p:nvPr/>
        </p:nvSpPr>
        <p:spPr>
          <a:xfrm>
            <a:off x="10186366" y="452559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AC7A01B-1A94-C684-9D7B-273F5B5894AB}"/>
              </a:ext>
            </a:extLst>
          </p:cNvPr>
          <p:cNvSpPr/>
          <p:nvPr/>
        </p:nvSpPr>
        <p:spPr>
          <a:xfrm>
            <a:off x="10118146" y="4814787"/>
            <a:ext cx="976214" cy="2425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932F9F4-6F8F-7ED4-79C5-5E453BE639E0}"/>
              </a:ext>
            </a:extLst>
          </p:cNvPr>
          <p:cNvSpPr/>
          <p:nvPr/>
        </p:nvSpPr>
        <p:spPr>
          <a:xfrm>
            <a:off x="10186366" y="4887948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FA6C34C-DBDB-BCA6-E6AF-5F50D7122629}"/>
              </a:ext>
            </a:extLst>
          </p:cNvPr>
          <p:cNvSpPr/>
          <p:nvPr/>
        </p:nvSpPr>
        <p:spPr>
          <a:xfrm>
            <a:off x="10118145" y="5177143"/>
            <a:ext cx="1070035" cy="1996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Moderate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582EFCB-6BFB-2EB8-DAD6-428F98C1BAC8}"/>
              </a:ext>
            </a:extLst>
          </p:cNvPr>
          <p:cNvSpPr/>
          <p:nvPr/>
        </p:nvSpPr>
        <p:spPr>
          <a:xfrm>
            <a:off x="10186366" y="5250304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0EFADA9-F6C9-0D25-DC2E-79AF44866399}"/>
              </a:ext>
            </a:extLst>
          </p:cNvPr>
          <p:cNvSpPr/>
          <p:nvPr/>
        </p:nvSpPr>
        <p:spPr>
          <a:xfrm>
            <a:off x="10118146" y="5539499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97A4A05-C31B-9FAA-058D-D730229E7F12}"/>
              </a:ext>
            </a:extLst>
          </p:cNvPr>
          <p:cNvSpPr/>
          <p:nvPr/>
        </p:nvSpPr>
        <p:spPr>
          <a:xfrm>
            <a:off x="10186366" y="5612660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41D0312-DF15-268A-AC29-7A795959A7BA}"/>
              </a:ext>
            </a:extLst>
          </p:cNvPr>
          <p:cNvGrpSpPr/>
          <p:nvPr/>
        </p:nvGrpSpPr>
        <p:grpSpPr>
          <a:xfrm>
            <a:off x="4485134" y="1510215"/>
            <a:ext cx="6759662" cy="254733"/>
            <a:chOff x="4485134" y="1510215"/>
            <a:chExt cx="6759662" cy="254733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F149B08-9EA7-BB07-0BDD-34A6A1188B1F}"/>
                </a:ext>
              </a:extLst>
            </p:cNvPr>
            <p:cNvSpPr txBox="1"/>
            <p:nvPr/>
          </p:nvSpPr>
          <p:spPr>
            <a:xfrm>
              <a:off x="5646910" y="1511032"/>
              <a:ext cx="1386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Development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3F198CD-950C-FEC6-3706-75FB12FBCC12}"/>
                </a:ext>
              </a:extLst>
            </p:cNvPr>
            <p:cNvSpPr txBox="1"/>
            <p:nvPr/>
          </p:nvSpPr>
          <p:spPr>
            <a:xfrm>
              <a:off x="4485134" y="1510215"/>
              <a:ext cx="13827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Design	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5F07717-E682-FFFA-00D8-3163E96BC276}"/>
                </a:ext>
              </a:extLst>
            </p:cNvPr>
            <p:cNvSpPr txBox="1"/>
            <p:nvPr/>
          </p:nvSpPr>
          <p:spPr>
            <a:xfrm>
              <a:off x="7029702" y="1511032"/>
              <a:ext cx="13861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Validation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38A137-393B-9799-FC9A-1BCC3C3BF546}"/>
                </a:ext>
              </a:extLst>
            </p:cNvPr>
            <p:cNvSpPr txBox="1"/>
            <p:nvPr/>
          </p:nvSpPr>
          <p:spPr>
            <a:xfrm>
              <a:off x="8412493" y="1511032"/>
              <a:ext cx="13895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Marketing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1997CF8-0327-596F-0CD2-6256855AAC9F}"/>
                </a:ext>
              </a:extLst>
            </p:cNvPr>
            <p:cNvSpPr txBox="1"/>
            <p:nvPr/>
          </p:nvSpPr>
          <p:spPr>
            <a:xfrm>
              <a:off x="9738670" y="1511032"/>
              <a:ext cx="15061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Product launch</a:t>
              </a:r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512505E-9A6B-3C67-78A3-D3FA5F520602}"/>
              </a:ext>
            </a:extLst>
          </p:cNvPr>
          <p:cNvSpPr/>
          <p:nvPr/>
        </p:nvSpPr>
        <p:spPr>
          <a:xfrm>
            <a:off x="4573507" y="191594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High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A4F91BE-64D4-C8F9-7B3A-F402D06A7B1F}"/>
              </a:ext>
            </a:extLst>
          </p:cNvPr>
          <p:cNvSpPr/>
          <p:nvPr/>
        </p:nvSpPr>
        <p:spPr>
          <a:xfrm>
            <a:off x="4641727" y="1989101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BC43EEE-73F8-689B-31BC-71723FE59677}"/>
              </a:ext>
            </a:extLst>
          </p:cNvPr>
          <p:cNvSpPr/>
          <p:nvPr/>
        </p:nvSpPr>
        <p:spPr>
          <a:xfrm>
            <a:off x="5959667" y="191594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6800D3E-8A9A-48E4-749D-AE0197E3E4BA}"/>
              </a:ext>
            </a:extLst>
          </p:cNvPr>
          <p:cNvSpPr/>
          <p:nvPr/>
        </p:nvSpPr>
        <p:spPr>
          <a:xfrm>
            <a:off x="6027887" y="1989101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4C72446-FD54-8DED-3194-ED2326FE5329}"/>
              </a:ext>
            </a:extLst>
          </p:cNvPr>
          <p:cNvSpPr/>
          <p:nvPr/>
        </p:nvSpPr>
        <p:spPr>
          <a:xfrm>
            <a:off x="7345827" y="191594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2B6C2BB-7024-E8CB-E61D-C3553E2A2531}"/>
              </a:ext>
            </a:extLst>
          </p:cNvPr>
          <p:cNvSpPr/>
          <p:nvPr/>
        </p:nvSpPr>
        <p:spPr>
          <a:xfrm>
            <a:off x="7414047" y="1989101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0EA23D9-2F13-DA13-6B55-1B02F956DE1A}"/>
              </a:ext>
            </a:extLst>
          </p:cNvPr>
          <p:cNvSpPr/>
          <p:nvPr/>
        </p:nvSpPr>
        <p:spPr>
          <a:xfrm>
            <a:off x="8731987" y="191594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99FA37F-56B7-5D24-DCA8-8E8FEFD94989}"/>
              </a:ext>
            </a:extLst>
          </p:cNvPr>
          <p:cNvSpPr/>
          <p:nvPr/>
        </p:nvSpPr>
        <p:spPr>
          <a:xfrm>
            <a:off x="8800207" y="1989101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FDE9A1F-473A-0E0A-709D-4732899A9F30}"/>
              </a:ext>
            </a:extLst>
          </p:cNvPr>
          <p:cNvSpPr/>
          <p:nvPr/>
        </p:nvSpPr>
        <p:spPr>
          <a:xfrm>
            <a:off x="10118147" y="191594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Low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3C73AD7-6F11-8205-4529-726CB61D4C27}"/>
              </a:ext>
            </a:extLst>
          </p:cNvPr>
          <p:cNvSpPr/>
          <p:nvPr/>
        </p:nvSpPr>
        <p:spPr>
          <a:xfrm>
            <a:off x="10186367" y="1989101"/>
            <a:ext cx="117496" cy="1156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A9A960D-7E8B-ABD0-209A-12B341B68634}"/>
              </a:ext>
            </a:extLst>
          </p:cNvPr>
          <p:cNvSpPr/>
          <p:nvPr/>
        </p:nvSpPr>
        <p:spPr>
          <a:xfrm>
            <a:off x="3644332" y="1921116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$8000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B83F549-17F4-48D0-89EC-A8B1AB2F0726}"/>
              </a:ext>
            </a:extLst>
          </p:cNvPr>
          <p:cNvSpPr/>
          <p:nvPr/>
        </p:nvSpPr>
        <p:spPr>
          <a:xfrm>
            <a:off x="3620768" y="2286794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$10,000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3003DB05-82C2-3BF7-6027-AFE8E94F82A9}"/>
              </a:ext>
            </a:extLst>
          </p:cNvPr>
          <p:cNvSpPr/>
          <p:nvPr/>
        </p:nvSpPr>
        <p:spPr>
          <a:xfrm>
            <a:off x="3615005" y="266716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$25,000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98513D3-C9A4-AD5F-9BBC-E081BA8F532D}"/>
              </a:ext>
            </a:extLst>
          </p:cNvPr>
          <p:cNvSpPr/>
          <p:nvPr/>
        </p:nvSpPr>
        <p:spPr>
          <a:xfrm>
            <a:off x="3575060" y="3018022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$50,000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B41D3C-6737-565D-31C1-35E98EC9BA0B}"/>
              </a:ext>
            </a:extLst>
          </p:cNvPr>
          <p:cNvSpPr/>
          <p:nvPr/>
        </p:nvSpPr>
        <p:spPr>
          <a:xfrm>
            <a:off x="3597806" y="3390624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$50/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1DEBC0E-49C6-0E87-2E9C-887E7A33F1B9}"/>
              </a:ext>
            </a:extLst>
          </p:cNvPr>
          <p:cNvSpPr/>
          <p:nvPr/>
        </p:nvSpPr>
        <p:spPr>
          <a:xfrm>
            <a:off x="3555007" y="3765566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$50/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70FAE2B-D6ED-9E07-773A-6C540597F315}"/>
              </a:ext>
            </a:extLst>
          </p:cNvPr>
          <p:cNvSpPr/>
          <p:nvPr/>
        </p:nvSpPr>
        <p:spPr>
          <a:xfrm>
            <a:off x="3575060" y="4100587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$80/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126475A-E187-2D18-D11D-A9D0DC37D042}"/>
              </a:ext>
            </a:extLst>
          </p:cNvPr>
          <p:cNvSpPr/>
          <p:nvPr/>
        </p:nvSpPr>
        <p:spPr>
          <a:xfrm>
            <a:off x="3575060" y="4466195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$40/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CCED1E2-5C75-793B-ECF1-544B15D3EFA7}"/>
              </a:ext>
            </a:extLst>
          </p:cNvPr>
          <p:cNvSpPr/>
          <p:nvPr/>
        </p:nvSpPr>
        <p:spPr>
          <a:xfrm>
            <a:off x="3551851" y="4824190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$150/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5CF1174-8529-62C2-9A1F-77CB712D2F09}"/>
              </a:ext>
            </a:extLst>
          </p:cNvPr>
          <p:cNvSpPr/>
          <p:nvPr/>
        </p:nvSpPr>
        <p:spPr>
          <a:xfrm>
            <a:off x="3581406" y="5198326"/>
            <a:ext cx="753910" cy="2619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$90/</a:t>
            </a:r>
            <a:r>
              <a:rPr lang="en-US" sz="9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hr</a:t>
            </a:r>
            <a:endParaRPr lang="en-US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B23F7B8-6A6A-81A9-29D3-7952025C621D}"/>
              </a:ext>
            </a:extLst>
          </p:cNvPr>
          <p:cNvSpPr/>
          <p:nvPr/>
        </p:nvSpPr>
        <p:spPr>
          <a:xfrm>
            <a:off x="3544824" y="5556146"/>
            <a:ext cx="824089" cy="2612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$150,000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DFB8081-901C-BF58-AC19-776614DBD333}"/>
              </a:ext>
            </a:extLst>
          </p:cNvPr>
          <p:cNvSpPr txBox="1"/>
          <p:nvPr/>
        </p:nvSpPr>
        <p:spPr>
          <a:xfrm>
            <a:off x="3586248" y="1450339"/>
            <a:ext cx="1382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Costs	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EDF9CC3-C1ED-72CC-9444-6E4297A7CDC1}"/>
              </a:ext>
            </a:extLst>
          </p:cNvPr>
          <p:cNvSpPr/>
          <p:nvPr/>
        </p:nvSpPr>
        <p:spPr>
          <a:xfrm>
            <a:off x="4368914" y="6299857"/>
            <a:ext cx="1274617" cy="22755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Low – [10-25%]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0DB60FB-2326-711F-4147-E5BC3866ABAC}"/>
              </a:ext>
            </a:extLst>
          </p:cNvPr>
          <p:cNvSpPr/>
          <p:nvPr/>
        </p:nvSpPr>
        <p:spPr>
          <a:xfrm>
            <a:off x="4488080" y="6395022"/>
            <a:ext cx="117496" cy="1156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D194BF0B-97E4-0201-0CF3-99111C16F82D}"/>
              </a:ext>
            </a:extLst>
          </p:cNvPr>
          <p:cNvSpPr/>
          <p:nvPr/>
        </p:nvSpPr>
        <p:spPr>
          <a:xfrm>
            <a:off x="5876420" y="6298748"/>
            <a:ext cx="1904447" cy="2914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Moderate – [26 – 50%]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4BF914A-3813-A666-7258-555F93C5E17D}"/>
              </a:ext>
            </a:extLst>
          </p:cNvPr>
          <p:cNvSpPr/>
          <p:nvPr/>
        </p:nvSpPr>
        <p:spPr>
          <a:xfrm>
            <a:off x="5958837" y="6387348"/>
            <a:ext cx="117496" cy="115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06B9F39-3143-FB8D-24B5-E7977A46B169}"/>
              </a:ext>
            </a:extLst>
          </p:cNvPr>
          <p:cNvSpPr/>
          <p:nvPr/>
        </p:nvSpPr>
        <p:spPr>
          <a:xfrm>
            <a:off x="8219034" y="6307373"/>
            <a:ext cx="1665507" cy="2694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45720" rtlCol="0" anchor="ctr"/>
          <a:lstStyle/>
          <a:p>
            <a:pPr>
              <a:lnSpc>
                <a:spcPts val="1200"/>
              </a:lnSpc>
            </a:pPr>
            <a:r>
              <a:rPr lang="en-U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High – [60 – 100%]</a:t>
            </a: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A8806D0-865D-A039-9629-1D5852EEC46D}"/>
              </a:ext>
            </a:extLst>
          </p:cNvPr>
          <p:cNvSpPr/>
          <p:nvPr/>
        </p:nvSpPr>
        <p:spPr>
          <a:xfrm>
            <a:off x="8219615" y="6395022"/>
            <a:ext cx="117496" cy="115600"/>
          </a:xfrm>
          <a:prstGeom prst="ellipse">
            <a:avLst/>
          </a:prstGeom>
          <a:solidFill>
            <a:srgbClr val="FB6D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900" dirty="0">
              <a:latin typeface="Century Gothic" panose="020B05020202020202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DAEC240-B833-A088-42FC-D16647C3682F}"/>
              </a:ext>
            </a:extLst>
          </p:cNvPr>
          <p:cNvSpPr txBox="1"/>
          <p:nvPr/>
        </p:nvSpPr>
        <p:spPr>
          <a:xfrm>
            <a:off x="2691333" y="248947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Resource Utilization Matrix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202" name="object 19">
            <a:extLst>
              <a:ext uri="{FF2B5EF4-FFF2-40B4-BE49-F238E27FC236}">
                <a16:creationId xmlns:a16="http://schemas.microsoft.com/office/drawing/2014/main" id="{6648D094-5BAB-58D9-7377-450AB1B465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C5F595-B605-0849-C4B2-DFAAC10258A6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204" name="Freeform: Shape 22">
              <a:extLst>
                <a:ext uri="{FF2B5EF4-FFF2-40B4-BE49-F238E27FC236}">
                  <a16:creationId xmlns:a16="http://schemas.microsoft.com/office/drawing/2014/main" id="{F7A2E7AA-7244-E4A4-2531-2AD7AD42476B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5" name="Freeform: Shape 23">
              <a:extLst>
                <a:ext uri="{FF2B5EF4-FFF2-40B4-BE49-F238E27FC236}">
                  <a16:creationId xmlns:a16="http://schemas.microsoft.com/office/drawing/2014/main" id="{BBDB04EE-9A73-07EF-3A22-159AE14608DA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Freeform: Shape 24">
              <a:extLst>
                <a:ext uri="{FF2B5EF4-FFF2-40B4-BE49-F238E27FC236}">
                  <a16:creationId xmlns:a16="http://schemas.microsoft.com/office/drawing/2014/main" id="{E47E409B-D27E-1E4A-7C4C-2DECB69625EE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Freeform: Shape 25">
              <a:extLst>
                <a:ext uri="{FF2B5EF4-FFF2-40B4-BE49-F238E27FC236}">
                  <a16:creationId xmlns:a16="http://schemas.microsoft.com/office/drawing/2014/main" id="{AFE1A262-BE35-5F70-6D52-7D6623F8891A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8" name="Freeform: Shape 26">
              <a:extLst>
                <a:ext uri="{FF2B5EF4-FFF2-40B4-BE49-F238E27FC236}">
                  <a16:creationId xmlns:a16="http://schemas.microsoft.com/office/drawing/2014/main" id="{F93D72D2-6231-11E0-65F6-E800952A3313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9" name="Freeform: Shape 27">
              <a:extLst>
                <a:ext uri="{FF2B5EF4-FFF2-40B4-BE49-F238E27FC236}">
                  <a16:creationId xmlns:a16="http://schemas.microsoft.com/office/drawing/2014/main" id="{103E8A4C-BE67-CCCF-B053-7F14C5FF8116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0" name="Freeform: Shape 28">
              <a:extLst>
                <a:ext uri="{FF2B5EF4-FFF2-40B4-BE49-F238E27FC236}">
                  <a16:creationId xmlns:a16="http://schemas.microsoft.com/office/drawing/2014/main" id="{C30AFE66-B24C-7458-65BE-077EB46D82E4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1" name="Freeform: Shape 29">
              <a:extLst>
                <a:ext uri="{FF2B5EF4-FFF2-40B4-BE49-F238E27FC236}">
                  <a16:creationId xmlns:a16="http://schemas.microsoft.com/office/drawing/2014/main" id="{4C09F119-0019-AAE3-1651-D5FE9735247B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Freeform: Shape 30">
              <a:extLst>
                <a:ext uri="{FF2B5EF4-FFF2-40B4-BE49-F238E27FC236}">
                  <a16:creationId xmlns:a16="http://schemas.microsoft.com/office/drawing/2014/main" id="{00F6ECF5-DE14-292B-2AE0-CF6686A97C2F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3" name="Freeform: Shape 31">
              <a:extLst>
                <a:ext uri="{FF2B5EF4-FFF2-40B4-BE49-F238E27FC236}">
                  <a16:creationId xmlns:a16="http://schemas.microsoft.com/office/drawing/2014/main" id="{3C484DB2-C0B7-9330-A079-3919890D4790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4" name="Freeform: Shape 32">
              <a:extLst>
                <a:ext uri="{FF2B5EF4-FFF2-40B4-BE49-F238E27FC236}">
                  <a16:creationId xmlns:a16="http://schemas.microsoft.com/office/drawing/2014/main" id="{E7EA22C0-BFCC-441B-5E09-29E8DEFAC48A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5" name="Freeform: Shape 33">
              <a:extLst>
                <a:ext uri="{FF2B5EF4-FFF2-40B4-BE49-F238E27FC236}">
                  <a16:creationId xmlns:a16="http://schemas.microsoft.com/office/drawing/2014/main" id="{25913A56-F1F8-6254-45FF-A61DAA0A4E4E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7" name="Freeform: Shape 34">
              <a:extLst>
                <a:ext uri="{FF2B5EF4-FFF2-40B4-BE49-F238E27FC236}">
                  <a16:creationId xmlns:a16="http://schemas.microsoft.com/office/drawing/2014/main" id="{6F32003B-AE6F-F075-97AC-F17CA98C8F0F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8" name="Freeform: Shape 35">
              <a:extLst>
                <a:ext uri="{FF2B5EF4-FFF2-40B4-BE49-F238E27FC236}">
                  <a16:creationId xmlns:a16="http://schemas.microsoft.com/office/drawing/2014/main" id="{655E6A6A-003B-22C0-A9E6-77FC98E3A222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9" name="Freeform: Shape 36">
              <a:extLst>
                <a:ext uri="{FF2B5EF4-FFF2-40B4-BE49-F238E27FC236}">
                  <a16:creationId xmlns:a16="http://schemas.microsoft.com/office/drawing/2014/main" id="{EF78FF0F-1B8A-83EB-B393-A5DED9EF4224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0" name="Freeform: Shape 37">
              <a:extLst>
                <a:ext uri="{FF2B5EF4-FFF2-40B4-BE49-F238E27FC236}">
                  <a16:creationId xmlns:a16="http://schemas.microsoft.com/office/drawing/2014/main" id="{39D20442-7F7C-6F67-D3B8-1CCC70E08433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8" name="Freeform: Shape 38">
              <a:extLst>
                <a:ext uri="{FF2B5EF4-FFF2-40B4-BE49-F238E27FC236}">
                  <a16:creationId xmlns:a16="http://schemas.microsoft.com/office/drawing/2014/main" id="{25870D31-6B60-5976-FF0B-4DB17DD75FDC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2" name="Freeform: Shape 39">
              <a:extLst>
                <a:ext uri="{FF2B5EF4-FFF2-40B4-BE49-F238E27FC236}">
                  <a16:creationId xmlns:a16="http://schemas.microsoft.com/office/drawing/2014/main" id="{389FFC53-7781-12C1-FA08-B972FC811921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4" name="Freeform: Shape 40">
              <a:extLst>
                <a:ext uri="{FF2B5EF4-FFF2-40B4-BE49-F238E27FC236}">
                  <a16:creationId xmlns:a16="http://schemas.microsoft.com/office/drawing/2014/main" id="{13238C73-1551-58F2-33A1-7FBD7908916B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5" name="Freeform: Shape 41">
              <a:extLst>
                <a:ext uri="{FF2B5EF4-FFF2-40B4-BE49-F238E27FC236}">
                  <a16:creationId xmlns:a16="http://schemas.microsoft.com/office/drawing/2014/main" id="{83EDA5A5-CC85-BB35-6830-47C12135FA79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6" name="Freeform: Shape 42">
              <a:extLst>
                <a:ext uri="{FF2B5EF4-FFF2-40B4-BE49-F238E27FC236}">
                  <a16:creationId xmlns:a16="http://schemas.microsoft.com/office/drawing/2014/main" id="{574A3262-B124-CCF2-92CD-4C2871A0C7F8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7" name="Freeform: Shape 43">
              <a:extLst>
                <a:ext uri="{FF2B5EF4-FFF2-40B4-BE49-F238E27FC236}">
                  <a16:creationId xmlns:a16="http://schemas.microsoft.com/office/drawing/2014/main" id="{9E62D419-5E45-AA31-A860-6AABD600F8D0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4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4.44444E-6 L 1.66667E-6 4.44444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67 0.00555 L 1.04167E-6 1.48148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27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7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78" dur="5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199" grpId="0" animBg="1"/>
      <p:bldP spid="43" grpId="0" animBg="1"/>
      <p:bldP spid="83" grpId="0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7" grpId="0"/>
      <p:bldP spid="98" grpId="0" animBg="1"/>
      <p:bldP spid="99" grpId="0"/>
      <p:bldP spid="100" grpId="0" animBg="1"/>
      <p:bldP spid="101" grpId="0"/>
      <p:bldP spid="102" grpId="0" animBg="1"/>
      <p:bldP spid="103" grpId="0"/>
      <p:bldP spid="104" grpId="0" animBg="1"/>
      <p:bldP spid="105" grpId="0"/>
      <p:bldP spid="106" grpId="0" animBg="1"/>
      <p:bldP spid="107" grpId="0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14" grpId="0" animBg="1"/>
      <p:bldP spid="115" grpId="0"/>
      <p:bldP spid="116" grpId="0" animBg="1"/>
      <p:bldP spid="117" grpId="0"/>
      <p:bldP spid="118" grpId="0" animBg="1"/>
      <p:bldP spid="119" grpId="0"/>
      <p:bldP spid="120" grpId="0" animBg="1"/>
      <p:bldP spid="121" grpId="0"/>
      <p:bldP spid="122" grpId="0" animBg="1"/>
      <p:bldP spid="123" grpId="0"/>
      <p:bldP spid="124" grpId="0" animBg="1"/>
      <p:bldP spid="125" grpId="0"/>
      <p:bldP spid="126" grpId="0" animBg="1"/>
      <p:bldP spid="127" grpId="0"/>
      <p:bldP spid="128" grpId="0" animBg="1"/>
      <p:bldP spid="129" grpId="0"/>
      <p:bldP spid="130" grpId="0" animBg="1"/>
      <p:bldP spid="131" grpId="0"/>
      <p:bldP spid="132" grpId="0" animBg="1"/>
      <p:bldP spid="133" grpId="0"/>
      <p:bldP spid="134" grpId="0" animBg="1"/>
      <p:bldP spid="135" grpId="0"/>
      <p:bldP spid="136" grpId="0" animBg="1"/>
      <p:bldP spid="137" grpId="0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  <p:bldP spid="153" grpId="0"/>
      <p:bldP spid="154" grpId="0" animBg="1"/>
      <p:bldP spid="155" grpId="0"/>
      <p:bldP spid="156" grpId="0" animBg="1"/>
      <p:bldP spid="157" grpId="0"/>
      <p:bldP spid="158" grpId="0" animBg="1"/>
      <p:bldP spid="159" grpId="0"/>
      <p:bldP spid="160" grpId="0" animBg="1"/>
      <p:bldP spid="161" grpId="0"/>
      <p:bldP spid="162" grpId="0" animBg="1"/>
      <p:bldP spid="163" grpId="0"/>
      <p:bldP spid="164" grpId="0" animBg="1"/>
      <p:bldP spid="165" grpId="0"/>
      <p:bldP spid="166" grpId="0" animBg="1"/>
      <p:bldP spid="167" grpId="0"/>
      <p:bldP spid="168" grpId="0" animBg="1"/>
      <p:bldP spid="169" grpId="0"/>
      <p:bldP spid="170" grpId="0" animBg="1"/>
      <p:bldP spid="171" grpId="0"/>
      <p:bldP spid="172" grpId="0" animBg="1"/>
      <p:bldP spid="173" grpId="0"/>
      <p:bldP spid="174" grpId="0" animBg="1"/>
      <p:bldP spid="175" grpId="0"/>
      <p:bldP spid="176" grpId="0" animBg="1"/>
      <p:bldP spid="177" grpId="0"/>
      <p:bldP spid="178" grpId="0" animBg="1"/>
      <p:bldP spid="179" grpId="0"/>
      <p:bldP spid="180" grpId="0" animBg="1"/>
      <p:bldP spid="181" grpId="0"/>
      <p:bldP spid="182" grpId="0" animBg="1"/>
      <p:bldP spid="189" grpId="0"/>
      <p:bldP spid="190" grpId="0" animBg="1"/>
      <p:bldP spid="191" grpId="0"/>
      <p:bldP spid="192" grpId="0" animBg="1"/>
      <p:bldP spid="193" grpId="0"/>
      <p:bldP spid="194" grpId="0" animBg="1"/>
      <p:bldP spid="195" grpId="0"/>
      <p:bldP spid="196" grpId="0" animBg="1"/>
      <p:bldP spid="197" grpId="0"/>
      <p:bldP spid="198" grpId="0" animBg="1"/>
      <p:bldP spid="216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9" grpId="0"/>
      <p:bldP spid="230" grpId="0"/>
      <p:bldP spid="231" grpId="0"/>
      <p:bldP spid="249" grpId="0"/>
      <p:bldP spid="250" grpId="0" animBg="1"/>
      <p:bldP spid="252" grpId="0"/>
      <p:bldP spid="254" grpId="0" animBg="1"/>
      <p:bldP spid="256" grpId="0"/>
      <p:bldP spid="2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99">
            <a:extLst>
              <a:ext uri="{FF2B5EF4-FFF2-40B4-BE49-F238E27FC236}">
                <a16:creationId xmlns:a16="http://schemas.microsoft.com/office/drawing/2014/main" id="{9DAEC240-B833-A088-42FC-D16647C3682F}"/>
              </a:ext>
            </a:extLst>
          </p:cNvPr>
          <p:cNvSpPr txBox="1"/>
          <p:nvPr/>
        </p:nvSpPr>
        <p:spPr>
          <a:xfrm>
            <a:off x="1722395" y="2463748"/>
            <a:ext cx="895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THANK YOU!</a:t>
            </a:r>
            <a:endParaRPr lang="en-US" sz="6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202" name="object 19">
            <a:extLst>
              <a:ext uri="{FF2B5EF4-FFF2-40B4-BE49-F238E27FC236}">
                <a16:creationId xmlns:a16="http://schemas.microsoft.com/office/drawing/2014/main" id="{6648D094-5BAB-58D9-7377-450AB1B465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C5F595-B605-0849-C4B2-DFAAC10258A6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204" name="Freeform: Shape 22">
              <a:extLst>
                <a:ext uri="{FF2B5EF4-FFF2-40B4-BE49-F238E27FC236}">
                  <a16:creationId xmlns:a16="http://schemas.microsoft.com/office/drawing/2014/main" id="{F7A2E7AA-7244-E4A4-2531-2AD7AD42476B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5" name="Freeform: Shape 23">
              <a:extLst>
                <a:ext uri="{FF2B5EF4-FFF2-40B4-BE49-F238E27FC236}">
                  <a16:creationId xmlns:a16="http://schemas.microsoft.com/office/drawing/2014/main" id="{BBDB04EE-9A73-07EF-3A22-159AE14608DA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Freeform: Shape 24">
              <a:extLst>
                <a:ext uri="{FF2B5EF4-FFF2-40B4-BE49-F238E27FC236}">
                  <a16:creationId xmlns:a16="http://schemas.microsoft.com/office/drawing/2014/main" id="{E47E409B-D27E-1E4A-7C4C-2DECB69625EE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Freeform: Shape 25">
              <a:extLst>
                <a:ext uri="{FF2B5EF4-FFF2-40B4-BE49-F238E27FC236}">
                  <a16:creationId xmlns:a16="http://schemas.microsoft.com/office/drawing/2014/main" id="{AFE1A262-BE35-5F70-6D52-7D6623F8891A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8" name="Freeform: Shape 26">
              <a:extLst>
                <a:ext uri="{FF2B5EF4-FFF2-40B4-BE49-F238E27FC236}">
                  <a16:creationId xmlns:a16="http://schemas.microsoft.com/office/drawing/2014/main" id="{F93D72D2-6231-11E0-65F6-E800952A3313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9" name="Freeform: Shape 27">
              <a:extLst>
                <a:ext uri="{FF2B5EF4-FFF2-40B4-BE49-F238E27FC236}">
                  <a16:creationId xmlns:a16="http://schemas.microsoft.com/office/drawing/2014/main" id="{103E8A4C-BE67-CCCF-B053-7F14C5FF8116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0" name="Freeform: Shape 28">
              <a:extLst>
                <a:ext uri="{FF2B5EF4-FFF2-40B4-BE49-F238E27FC236}">
                  <a16:creationId xmlns:a16="http://schemas.microsoft.com/office/drawing/2014/main" id="{C30AFE66-B24C-7458-65BE-077EB46D82E4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1" name="Freeform: Shape 29">
              <a:extLst>
                <a:ext uri="{FF2B5EF4-FFF2-40B4-BE49-F238E27FC236}">
                  <a16:creationId xmlns:a16="http://schemas.microsoft.com/office/drawing/2014/main" id="{4C09F119-0019-AAE3-1651-D5FE9735247B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Freeform: Shape 30">
              <a:extLst>
                <a:ext uri="{FF2B5EF4-FFF2-40B4-BE49-F238E27FC236}">
                  <a16:creationId xmlns:a16="http://schemas.microsoft.com/office/drawing/2014/main" id="{00F6ECF5-DE14-292B-2AE0-CF6686A97C2F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3" name="Freeform: Shape 31">
              <a:extLst>
                <a:ext uri="{FF2B5EF4-FFF2-40B4-BE49-F238E27FC236}">
                  <a16:creationId xmlns:a16="http://schemas.microsoft.com/office/drawing/2014/main" id="{3C484DB2-C0B7-9330-A079-3919890D4790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4" name="Freeform: Shape 32">
              <a:extLst>
                <a:ext uri="{FF2B5EF4-FFF2-40B4-BE49-F238E27FC236}">
                  <a16:creationId xmlns:a16="http://schemas.microsoft.com/office/drawing/2014/main" id="{E7EA22C0-BFCC-441B-5E09-29E8DEFAC48A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5" name="Freeform: Shape 33">
              <a:extLst>
                <a:ext uri="{FF2B5EF4-FFF2-40B4-BE49-F238E27FC236}">
                  <a16:creationId xmlns:a16="http://schemas.microsoft.com/office/drawing/2014/main" id="{25913A56-F1F8-6254-45FF-A61DAA0A4E4E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7" name="Freeform: Shape 34">
              <a:extLst>
                <a:ext uri="{FF2B5EF4-FFF2-40B4-BE49-F238E27FC236}">
                  <a16:creationId xmlns:a16="http://schemas.microsoft.com/office/drawing/2014/main" id="{6F32003B-AE6F-F075-97AC-F17CA98C8F0F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8" name="Freeform: Shape 35">
              <a:extLst>
                <a:ext uri="{FF2B5EF4-FFF2-40B4-BE49-F238E27FC236}">
                  <a16:creationId xmlns:a16="http://schemas.microsoft.com/office/drawing/2014/main" id="{655E6A6A-003B-22C0-A9E6-77FC98E3A222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9" name="Freeform: Shape 36">
              <a:extLst>
                <a:ext uri="{FF2B5EF4-FFF2-40B4-BE49-F238E27FC236}">
                  <a16:creationId xmlns:a16="http://schemas.microsoft.com/office/drawing/2014/main" id="{EF78FF0F-1B8A-83EB-B393-A5DED9EF4224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0" name="Freeform: Shape 37">
              <a:extLst>
                <a:ext uri="{FF2B5EF4-FFF2-40B4-BE49-F238E27FC236}">
                  <a16:creationId xmlns:a16="http://schemas.microsoft.com/office/drawing/2014/main" id="{39D20442-7F7C-6F67-D3B8-1CCC70E08433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8" name="Freeform: Shape 38">
              <a:extLst>
                <a:ext uri="{FF2B5EF4-FFF2-40B4-BE49-F238E27FC236}">
                  <a16:creationId xmlns:a16="http://schemas.microsoft.com/office/drawing/2014/main" id="{25870D31-6B60-5976-FF0B-4DB17DD75FDC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2" name="Freeform: Shape 39">
              <a:extLst>
                <a:ext uri="{FF2B5EF4-FFF2-40B4-BE49-F238E27FC236}">
                  <a16:creationId xmlns:a16="http://schemas.microsoft.com/office/drawing/2014/main" id="{389FFC53-7781-12C1-FA08-B972FC811921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4" name="Freeform: Shape 40">
              <a:extLst>
                <a:ext uri="{FF2B5EF4-FFF2-40B4-BE49-F238E27FC236}">
                  <a16:creationId xmlns:a16="http://schemas.microsoft.com/office/drawing/2014/main" id="{13238C73-1551-58F2-33A1-7FBD7908916B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5" name="Freeform: Shape 41">
              <a:extLst>
                <a:ext uri="{FF2B5EF4-FFF2-40B4-BE49-F238E27FC236}">
                  <a16:creationId xmlns:a16="http://schemas.microsoft.com/office/drawing/2014/main" id="{83EDA5A5-CC85-BB35-6830-47C12135FA79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6" name="Freeform: Shape 42">
              <a:extLst>
                <a:ext uri="{FF2B5EF4-FFF2-40B4-BE49-F238E27FC236}">
                  <a16:creationId xmlns:a16="http://schemas.microsoft.com/office/drawing/2014/main" id="{574A3262-B124-CCF2-92CD-4C2871A0C7F8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7" name="Freeform: Shape 43">
              <a:extLst>
                <a:ext uri="{FF2B5EF4-FFF2-40B4-BE49-F238E27FC236}">
                  <a16:creationId xmlns:a16="http://schemas.microsoft.com/office/drawing/2014/main" id="{9E62D419-5E45-AA31-A860-6AABD600F8D0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4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99">
            <a:extLst>
              <a:ext uri="{FF2B5EF4-FFF2-40B4-BE49-F238E27FC236}">
                <a16:creationId xmlns:a16="http://schemas.microsoft.com/office/drawing/2014/main" id="{9DAEC240-B833-A088-42FC-D16647C3682F}"/>
              </a:ext>
            </a:extLst>
          </p:cNvPr>
          <p:cNvSpPr txBox="1"/>
          <p:nvPr/>
        </p:nvSpPr>
        <p:spPr>
          <a:xfrm>
            <a:off x="1722395" y="2463748"/>
            <a:ext cx="895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Any Questions?</a:t>
            </a:r>
            <a:endParaRPr lang="en-US" sz="6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202" name="object 19">
            <a:extLst>
              <a:ext uri="{FF2B5EF4-FFF2-40B4-BE49-F238E27FC236}">
                <a16:creationId xmlns:a16="http://schemas.microsoft.com/office/drawing/2014/main" id="{6648D094-5BAB-58D9-7377-450AB1B465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C5F595-B605-0849-C4B2-DFAAC10258A6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204" name="Freeform: Shape 22">
              <a:extLst>
                <a:ext uri="{FF2B5EF4-FFF2-40B4-BE49-F238E27FC236}">
                  <a16:creationId xmlns:a16="http://schemas.microsoft.com/office/drawing/2014/main" id="{F7A2E7AA-7244-E4A4-2531-2AD7AD42476B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5" name="Freeform: Shape 23">
              <a:extLst>
                <a:ext uri="{FF2B5EF4-FFF2-40B4-BE49-F238E27FC236}">
                  <a16:creationId xmlns:a16="http://schemas.microsoft.com/office/drawing/2014/main" id="{BBDB04EE-9A73-07EF-3A22-159AE14608DA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Freeform: Shape 24">
              <a:extLst>
                <a:ext uri="{FF2B5EF4-FFF2-40B4-BE49-F238E27FC236}">
                  <a16:creationId xmlns:a16="http://schemas.microsoft.com/office/drawing/2014/main" id="{E47E409B-D27E-1E4A-7C4C-2DECB69625EE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Freeform: Shape 25">
              <a:extLst>
                <a:ext uri="{FF2B5EF4-FFF2-40B4-BE49-F238E27FC236}">
                  <a16:creationId xmlns:a16="http://schemas.microsoft.com/office/drawing/2014/main" id="{AFE1A262-BE35-5F70-6D52-7D6623F8891A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8" name="Freeform: Shape 26">
              <a:extLst>
                <a:ext uri="{FF2B5EF4-FFF2-40B4-BE49-F238E27FC236}">
                  <a16:creationId xmlns:a16="http://schemas.microsoft.com/office/drawing/2014/main" id="{F93D72D2-6231-11E0-65F6-E800952A3313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9" name="Freeform: Shape 27">
              <a:extLst>
                <a:ext uri="{FF2B5EF4-FFF2-40B4-BE49-F238E27FC236}">
                  <a16:creationId xmlns:a16="http://schemas.microsoft.com/office/drawing/2014/main" id="{103E8A4C-BE67-CCCF-B053-7F14C5FF8116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0" name="Freeform: Shape 28">
              <a:extLst>
                <a:ext uri="{FF2B5EF4-FFF2-40B4-BE49-F238E27FC236}">
                  <a16:creationId xmlns:a16="http://schemas.microsoft.com/office/drawing/2014/main" id="{C30AFE66-B24C-7458-65BE-077EB46D82E4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1" name="Freeform: Shape 29">
              <a:extLst>
                <a:ext uri="{FF2B5EF4-FFF2-40B4-BE49-F238E27FC236}">
                  <a16:creationId xmlns:a16="http://schemas.microsoft.com/office/drawing/2014/main" id="{4C09F119-0019-AAE3-1651-D5FE9735247B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2" name="Freeform: Shape 30">
              <a:extLst>
                <a:ext uri="{FF2B5EF4-FFF2-40B4-BE49-F238E27FC236}">
                  <a16:creationId xmlns:a16="http://schemas.microsoft.com/office/drawing/2014/main" id="{00F6ECF5-DE14-292B-2AE0-CF6686A97C2F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3" name="Freeform: Shape 31">
              <a:extLst>
                <a:ext uri="{FF2B5EF4-FFF2-40B4-BE49-F238E27FC236}">
                  <a16:creationId xmlns:a16="http://schemas.microsoft.com/office/drawing/2014/main" id="{3C484DB2-C0B7-9330-A079-3919890D4790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4" name="Freeform: Shape 32">
              <a:extLst>
                <a:ext uri="{FF2B5EF4-FFF2-40B4-BE49-F238E27FC236}">
                  <a16:creationId xmlns:a16="http://schemas.microsoft.com/office/drawing/2014/main" id="{E7EA22C0-BFCC-441B-5E09-29E8DEFAC48A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5" name="Freeform: Shape 33">
              <a:extLst>
                <a:ext uri="{FF2B5EF4-FFF2-40B4-BE49-F238E27FC236}">
                  <a16:creationId xmlns:a16="http://schemas.microsoft.com/office/drawing/2014/main" id="{25913A56-F1F8-6254-45FF-A61DAA0A4E4E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7" name="Freeform: Shape 34">
              <a:extLst>
                <a:ext uri="{FF2B5EF4-FFF2-40B4-BE49-F238E27FC236}">
                  <a16:creationId xmlns:a16="http://schemas.microsoft.com/office/drawing/2014/main" id="{6F32003B-AE6F-F075-97AC-F17CA98C8F0F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8" name="Freeform: Shape 35">
              <a:extLst>
                <a:ext uri="{FF2B5EF4-FFF2-40B4-BE49-F238E27FC236}">
                  <a16:creationId xmlns:a16="http://schemas.microsoft.com/office/drawing/2014/main" id="{655E6A6A-003B-22C0-A9E6-77FC98E3A222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9" name="Freeform: Shape 36">
              <a:extLst>
                <a:ext uri="{FF2B5EF4-FFF2-40B4-BE49-F238E27FC236}">
                  <a16:creationId xmlns:a16="http://schemas.microsoft.com/office/drawing/2014/main" id="{EF78FF0F-1B8A-83EB-B393-A5DED9EF4224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0" name="Freeform: Shape 37">
              <a:extLst>
                <a:ext uri="{FF2B5EF4-FFF2-40B4-BE49-F238E27FC236}">
                  <a16:creationId xmlns:a16="http://schemas.microsoft.com/office/drawing/2014/main" id="{39D20442-7F7C-6F67-D3B8-1CCC70E08433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8" name="Freeform: Shape 38">
              <a:extLst>
                <a:ext uri="{FF2B5EF4-FFF2-40B4-BE49-F238E27FC236}">
                  <a16:creationId xmlns:a16="http://schemas.microsoft.com/office/drawing/2014/main" id="{25870D31-6B60-5976-FF0B-4DB17DD75FDC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2" name="Freeform: Shape 39">
              <a:extLst>
                <a:ext uri="{FF2B5EF4-FFF2-40B4-BE49-F238E27FC236}">
                  <a16:creationId xmlns:a16="http://schemas.microsoft.com/office/drawing/2014/main" id="{389FFC53-7781-12C1-FA08-B972FC811921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4" name="Freeform: Shape 40">
              <a:extLst>
                <a:ext uri="{FF2B5EF4-FFF2-40B4-BE49-F238E27FC236}">
                  <a16:creationId xmlns:a16="http://schemas.microsoft.com/office/drawing/2014/main" id="{13238C73-1551-58F2-33A1-7FBD7908916B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5" name="Freeform: Shape 41">
              <a:extLst>
                <a:ext uri="{FF2B5EF4-FFF2-40B4-BE49-F238E27FC236}">
                  <a16:creationId xmlns:a16="http://schemas.microsoft.com/office/drawing/2014/main" id="{83EDA5A5-CC85-BB35-6830-47C12135FA79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6" name="Freeform: Shape 42">
              <a:extLst>
                <a:ext uri="{FF2B5EF4-FFF2-40B4-BE49-F238E27FC236}">
                  <a16:creationId xmlns:a16="http://schemas.microsoft.com/office/drawing/2014/main" id="{574A3262-B124-CCF2-92CD-4C2871A0C7F8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7" name="Freeform: Shape 43">
              <a:extLst>
                <a:ext uri="{FF2B5EF4-FFF2-40B4-BE49-F238E27FC236}">
                  <a16:creationId xmlns:a16="http://schemas.microsoft.com/office/drawing/2014/main" id="{9E62D419-5E45-AA31-A860-6AABD600F8D0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8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A04B82D-27A1-4180-8FD5-48E84287A960}"/>
              </a:ext>
            </a:extLst>
          </p:cNvPr>
          <p:cNvSpPr txBox="1">
            <a:spLocks/>
          </p:cNvSpPr>
          <p:nvPr/>
        </p:nvSpPr>
        <p:spPr>
          <a:xfrm>
            <a:off x="2895600" y="5830697"/>
            <a:ext cx="6400800" cy="1033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29578-120A-4F17-99C1-983ADC26ADF7}"/>
              </a:ext>
            </a:extLst>
          </p:cNvPr>
          <p:cNvSpPr txBox="1"/>
          <p:nvPr/>
        </p:nvSpPr>
        <p:spPr>
          <a:xfrm>
            <a:off x="2542699" y="361452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Contents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2" name="object 19">
            <a:extLst>
              <a:ext uri="{FF2B5EF4-FFF2-40B4-BE49-F238E27FC236}">
                <a16:creationId xmlns:a16="http://schemas.microsoft.com/office/drawing/2014/main" id="{8F6A8AAF-2220-5BFA-1A88-A487B3C45D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FC4282D-B098-3247-1662-BC00EE7DC2AE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38" name="Freeform: Shape 22">
              <a:extLst>
                <a:ext uri="{FF2B5EF4-FFF2-40B4-BE49-F238E27FC236}">
                  <a16:creationId xmlns:a16="http://schemas.microsoft.com/office/drawing/2014/main" id="{4ABFDFE5-4E8D-B4D7-6B13-7445887462C0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: Shape 23">
              <a:extLst>
                <a:ext uri="{FF2B5EF4-FFF2-40B4-BE49-F238E27FC236}">
                  <a16:creationId xmlns:a16="http://schemas.microsoft.com/office/drawing/2014/main" id="{0DC96F76-92CB-A72D-8BD3-C8AEE255A0F8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24">
              <a:extLst>
                <a:ext uri="{FF2B5EF4-FFF2-40B4-BE49-F238E27FC236}">
                  <a16:creationId xmlns:a16="http://schemas.microsoft.com/office/drawing/2014/main" id="{F6654A1F-DEF6-BF75-B496-89C9EF56B2B8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182B354A-538B-012F-69FF-8E989E985FF6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26">
              <a:extLst>
                <a:ext uri="{FF2B5EF4-FFF2-40B4-BE49-F238E27FC236}">
                  <a16:creationId xmlns:a16="http://schemas.microsoft.com/office/drawing/2014/main" id="{28054902-FF3E-C8B7-39EA-02730DEC7992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27">
              <a:extLst>
                <a:ext uri="{FF2B5EF4-FFF2-40B4-BE49-F238E27FC236}">
                  <a16:creationId xmlns:a16="http://schemas.microsoft.com/office/drawing/2014/main" id="{92008AEA-520B-06A8-CDC2-660F21861F13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69B992F9-77EC-F787-133B-A1A4B578EDA8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B08C15EA-7CA1-DA95-080F-9D2CFAF87FE5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6" name="Freeform: Shape 30">
              <a:extLst>
                <a:ext uri="{FF2B5EF4-FFF2-40B4-BE49-F238E27FC236}">
                  <a16:creationId xmlns:a16="http://schemas.microsoft.com/office/drawing/2014/main" id="{B94C77C9-52DD-EAF8-E14A-4906117B12F5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Freeform: Shape 31">
              <a:extLst>
                <a:ext uri="{FF2B5EF4-FFF2-40B4-BE49-F238E27FC236}">
                  <a16:creationId xmlns:a16="http://schemas.microsoft.com/office/drawing/2014/main" id="{7C9C7E22-368A-360C-6E09-ED78FE35AF78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Freeform: Shape 32">
              <a:extLst>
                <a:ext uri="{FF2B5EF4-FFF2-40B4-BE49-F238E27FC236}">
                  <a16:creationId xmlns:a16="http://schemas.microsoft.com/office/drawing/2014/main" id="{4C82C087-669D-8A2F-6CF4-D152A00D9E82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9" name="Freeform: Shape 33">
              <a:extLst>
                <a:ext uri="{FF2B5EF4-FFF2-40B4-BE49-F238E27FC236}">
                  <a16:creationId xmlns:a16="http://schemas.microsoft.com/office/drawing/2014/main" id="{5A5C25CD-D9C1-8A44-A8EB-AB75EAB70D5B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0" name="Freeform: Shape 34">
              <a:extLst>
                <a:ext uri="{FF2B5EF4-FFF2-40B4-BE49-F238E27FC236}">
                  <a16:creationId xmlns:a16="http://schemas.microsoft.com/office/drawing/2014/main" id="{F3F2DD4D-C9D3-4BF2-8CE6-3F055746F26E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65437D7E-417B-A0F6-2B16-E9BF974A40EF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2" name="Freeform: Shape 36">
              <a:extLst>
                <a:ext uri="{FF2B5EF4-FFF2-40B4-BE49-F238E27FC236}">
                  <a16:creationId xmlns:a16="http://schemas.microsoft.com/office/drawing/2014/main" id="{A3BC667A-659D-D704-7A23-37240AA46E2D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7">
              <a:extLst>
                <a:ext uri="{FF2B5EF4-FFF2-40B4-BE49-F238E27FC236}">
                  <a16:creationId xmlns:a16="http://schemas.microsoft.com/office/drawing/2014/main" id="{06A7532B-BA42-1ABC-4657-93D1ADB1D50F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4" name="Freeform: Shape 38">
              <a:extLst>
                <a:ext uri="{FF2B5EF4-FFF2-40B4-BE49-F238E27FC236}">
                  <a16:creationId xmlns:a16="http://schemas.microsoft.com/office/drawing/2014/main" id="{09BEB8BD-8902-9705-3979-997F733828DA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5" name="Freeform: Shape 39">
              <a:extLst>
                <a:ext uri="{FF2B5EF4-FFF2-40B4-BE49-F238E27FC236}">
                  <a16:creationId xmlns:a16="http://schemas.microsoft.com/office/drawing/2014/main" id="{70CFA212-FEC5-C8E3-D3BA-238D98C99A22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6" name="Freeform: Shape 40">
              <a:extLst>
                <a:ext uri="{FF2B5EF4-FFF2-40B4-BE49-F238E27FC236}">
                  <a16:creationId xmlns:a16="http://schemas.microsoft.com/office/drawing/2014/main" id="{DFD3B3A9-4F5A-D2C0-C58A-CEC9E63AB9CB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7" name="Freeform: Shape 41">
              <a:extLst>
                <a:ext uri="{FF2B5EF4-FFF2-40B4-BE49-F238E27FC236}">
                  <a16:creationId xmlns:a16="http://schemas.microsoft.com/office/drawing/2014/main" id="{D09846CC-7C1A-A811-8452-2742D8EC3369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8" name="Freeform: Shape 42">
              <a:extLst>
                <a:ext uri="{FF2B5EF4-FFF2-40B4-BE49-F238E27FC236}">
                  <a16:creationId xmlns:a16="http://schemas.microsoft.com/office/drawing/2014/main" id="{A61F415B-8532-176D-8207-86E495514D91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9" name="Freeform: Shape 43">
              <a:extLst>
                <a:ext uri="{FF2B5EF4-FFF2-40B4-BE49-F238E27FC236}">
                  <a16:creationId xmlns:a16="http://schemas.microsoft.com/office/drawing/2014/main" id="{E3E38EEC-2F0A-4117-5A9D-BE488F3D5758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0" name="Subtitle 2">
            <a:extLst>
              <a:ext uri="{FF2B5EF4-FFF2-40B4-BE49-F238E27FC236}">
                <a16:creationId xmlns:a16="http://schemas.microsoft.com/office/drawing/2014/main" id="{B2377AE1-15ED-C185-6219-67D62BC2E8D0}"/>
              </a:ext>
            </a:extLst>
          </p:cNvPr>
          <p:cNvSpPr txBox="1">
            <a:spLocks/>
          </p:cNvSpPr>
          <p:nvPr/>
        </p:nvSpPr>
        <p:spPr>
          <a:xfrm>
            <a:off x="1163307" y="1286995"/>
            <a:ext cx="9250521" cy="35885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Project Overview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Creed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Filter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Concept Freeze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Product &amp; Components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Development Plan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Cost Categorization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tx1"/>
                </a:solidFill>
                <a:latin typeface="Arial Narrow" panose="020B0606020202030204" pitchFamily="34" charset="0"/>
              </a:rPr>
              <a:t>Resource Utilization Matrix</a:t>
            </a:r>
          </a:p>
          <a:p>
            <a:pPr marL="285750" indent="-285750" algn="l">
              <a:buClrTx/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3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7"/>
    </mc:Choice>
    <mc:Fallback xmlns="">
      <p:transition spd="slow" advTm="3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A04B82D-27A1-4180-8FD5-48E84287A960}"/>
              </a:ext>
            </a:extLst>
          </p:cNvPr>
          <p:cNvSpPr txBox="1">
            <a:spLocks/>
          </p:cNvSpPr>
          <p:nvPr/>
        </p:nvSpPr>
        <p:spPr>
          <a:xfrm>
            <a:off x="2895600" y="5830697"/>
            <a:ext cx="6400800" cy="1033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29578-120A-4F17-99C1-983ADC26ADF7}"/>
              </a:ext>
            </a:extLst>
          </p:cNvPr>
          <p:cNvSpPr txBox="1"/>
          <p:nvPr/>
        </p:nvSpPr>
        <p:spPr>
          <a:xfrm>
            <a:off x="2542699" y="96409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Project Overview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2" name="object 19">
            <a:extLst>
              <a:ext uri="{FF2B5EF4-FFF2-40B4-BE49-F238E27FC236}">
                <a16:creationId xmlns:a16="http://schemas.microsoft.com/office/drawing/2014/main" id="{8F6A8AAF-2220-5BFA-1A88-A487B3C45D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FC4282D-B098-3247-1662-BC00EE7DC2AE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38" name="Freeform: Shape 22">
              <a:extLst>
                <a:ext uri="{FF2B5EF4-FFF2-40B4-BE49-F238E27FC236}">
                  <a16:creationId xmlns:a16="http://schemas.microsoft.com/office/drawing/2014/main" id="{4ABFDFE5-4E8D-B4D7-6B13-7445887462C0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: Shape 23">
              <a:extLst>
                <a:ext uri="{FF2B5EF4-FFF2-40B4-BE49-F238E27FC236}">
                  <a16:creationId xmlns:a16="http://schemas.microsoft.com/office/drawing/2014/main" id="{0DC96F76-92CB-A72D-8BD3-C8AEE255A0F8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24">
              <a:extLst>
                <a:ext uri="{FF2B5EF4-FFF2-40B4-BE49-F238E27FC236}">
                  <a16:creationId xmlns:a16="http://schemas.microsoft.com/office/drawing/2014/main" id="{F6654A1F-DEF6-BF75-B496-89C9EF56B2B8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182B354A-538B-012F-69FF-8E989E985FF6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26">
              <a:extLst>
                <a:ext uri="{FF2B5EF4-FFF2-40B4-BE49-F238E27FC236}">
                  <a16:creationId xmlns:a16="http://schemas.microsoft.com/office/drawing/2014/main" id="{28054902-FF3E-C8B7-39EA-02730DEC7992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27">
              <a:extLst>
                <a:ext uri="{FF2B5EF4-FFF2-40B4-BE49-F238E27FC236}">
                  <a16:creationId xmlns:a16="http://schemas.microsoft.com/office/drawing/2014/main" id="{92008AEA-520B-06A8-CDC2-660F21861F13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69B992F9-77EC-F787-133B-A1A4B578EDA8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B08C15EA-7CA1-DA95-080F-9D2CFAF87FE5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6" name="Freeform: Shape 30">
              <a:extLst>
                <a:ext uri="{FF2B5EF4-FFF2-40B4-BE49-F238E27FC236}">
                  <a16:creationId xmlns:a16="http://schemas.microsoft.com/office/drawing/2014/main" id="{B94C77C9-52DD-EAF8-E14A-4906117B12F5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Freeform: Shape 31">
              <a:extLst>
                <a:ext uri="{FF2B5EF4-FFF2-40B4-BE49-F238E27FC236}">
                  <a16:creationId xmlns:a16="http://schemas.microsoft.com/office/drawing/2014/main" id="{7C9C7E22-368A-360C-6E09-ED78FE35AF78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8" name="Freeform: Shape 32">
              <a:extLst>
                <a:ext uri="{FF2B5EF4-FFF2-40B4-BE49-F238E27FC236}">
                  <a16:creationId xmlns:a16="http://schemas.microsoft.com/office/drawing/2014/main" id="{4C82C087-669D-8A2F-6CF4-D152A00D9E82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9" name="Freeform: Shape 33">
              <a:extLst>
                <a:ext uri="{FF2B5EF4-FFF2-40B4-BE49-F238E27FC236}">
                  <a16:creationId xmlns:a16="http://schemas.microsoft.com/office/drawing/2014/main" id="{5A5C25CD-D9C1-8A44-A8EB-AB75EAB70D5B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0" name="Freeform: Shape 34">
              <a:extLst>
                <a:ext uri="{FF2B5EF4-FFF2-40B4-BE49-F238E27FC236}">
                  <a16:creationId xmlns:a16="http://schemas.microsoft.com/office/drawing/2014/main" id="{F3F2DD4D-C9D3-4BF2-8CE6-3F055746F26E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65437D7E-417B-A0F6-2B16-E9BF974A40EF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2" name="Freeform: Shape 36">
              <a:extLst>
                <a:ext uri="{FF2B5EF4-FFF2-40B4-BE49-F238E27FC236}">
                  <a16:creationId xmlns:a16="http://schemas.microsoft.com/office/drawing/2014/main" id="{A3BC667A-659D-D704-7A23-37240AA46E2D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7">
              <a:extLst>
                <a:ext uri="{FF2B5EF4-FFF2-40B4-BE49-F238E27FC236}">
                  <a16:creationId xmlns:a16="http://schemas.microsoft.com/office/drawing/2014/main" id="{06A7532B-BA42-1ABC-4657-93D1ADB1D50F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4" name="Freeform: Shape 38">
              <a:extLst>
                <a:ext uri="{FF2B5EF4-FFF2-40B4-BE49-F238E27FC236}">
                  <a16:creationId xmlns:a16="http://schemas.microsoft.com/office/drawing/2014/main" id="{09BEB8BD-8902-9705-3979-997F733828DA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5" name="Freeform: Shape 39">
              <a:extLst>
                <a:ext uri="{FF2B5EF4-FFF2-40B4-BE49-F238E27FC236}">
                  <a16:creationId xmlns:a16="http://schemas.microsoft.com/office/drawing/2014/main" id="{70CFA212-FEC5-C8E3-D3BA-238D98C99A22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6" name="Freeform: Shape 40">
              <a:extLst>
                <a:ext uri="{FF2B5EF4-FFF2-40B4-BE49-F238E27FC236}">
                  <a16:creationId xmlns:a16="http://schemas.microsoft.com/office/drawing/2014/main" id="{DFD3B3A9-4F5A-D2C0-C58A-CEC9E63AB9CB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7" name="Freeform: Shape 41">
              <a:extLst>
                <a:ext uri="{FF2B5EF4-FFF2-40B4-BE49-F238E27FC236}">
                  <a16:creationId xmlns:a16="http://schemas.microsoft.com/office/drawing/2014/main" id="{D09846CC-7C1A-A811-8452-2742D8EC3369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8" name="Freeform: Shape 42">
              <a:extLst>
                <a:ext uri="{FF2B5EF4-FFF2-40B4-BE49-F238E27FC236}">
                  <a16:creationId xmlns:a16="http://schemas.microsoft.com/office/drawing/2014/main" id="{A61F415B-8532-176D-8207-86E495514D91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9" name="Freeform: Shape 43">
              <a:extLst>
                <a:ext uri="{FF2B5EF4-FFF2-40B4-BE49-F238E27FC236}">
                  <a16:creationId xmlns:a16="http://schemas.microsoft.com/office/drawing/2014/main" id="{E3E38EEC-2F0A-4117-5A9D-BE488F3D5758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FDE51E-A74E-57A5-ABF6-D3802F458D48}"/>
              </a:ext>
            </a:extLst>
          </p:cNvPr>
          <p:cNvSpPr txBox="1"/>
          <p:nvPr/>
        </p:nvSpPr>
        <p:spPr>
          <a:xfrm>
            <a:off x="731853" y="658964"/>
            <a:ext cx="98498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Group: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 Filtration Business Unit at 3M </a:t>
            </a:r>
          </a:p>
          <a:p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the Company: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3M - Largest water filtration company in the US Made 32 billion dollars in revenue last year. Focused on providing water to residential places </a:t>
            </a:r>
          </a:p>
          <a:p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the Product: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Biodegradable water filter for filtering microplastics in residential and 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school settings</a:t>
            </a:r>
          </a:p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the Team: </a:t>
            </a:r>
          </a:p>
        </p:txBody>
      </p:sp>
      <p:pic>
        <p:nvPicPr>
          <p:cNvPr id="4" name="Picture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BC2F8BF-166C-3D18-6ADE-90A8AFADC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2" y="3472599"/>
            <a:ext cx="2029233" cy="2029233"/>
          </a:xfrm>
          <a:prstGeom prst="rect">
            <a:avLst/>
          </a:prstGeom>
        </p:spPr>
      </p:pic>
      <p:pic>
        <p:nvPicPr>
          <p:cNvPr id="8" name="Picture 7" descr="A picture containing person, clothing, human face, smile&#10;&#10;Description automatically generated">
            <a:extLst>
              <a:ext uri="{FF2B5EF4-FFF2-40B4-BE49-F238E27FC236}">
                <a16:creationId xmlns:a16="http://schemas.microsoft.com/office/drawing/2014/main" id="{2C838A23-5455-174B-9703-FE5EEEEFF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91" y="3463100"/>
            <a:ext cx="2029233" cy="2029233"/>
          </a:xfrm>
          <a:prstGeom prst="rect">
            <a:avLst/>
          </a:prstGeom>
        </p:spPr>
      </p:pic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34A069BF-368E-420A-7161-F4DE76A07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0" y="3451611"/>
            <a:ext cx="2156987" cy="2094162"/>
          </a:xfrm>
          <a:prstGeom prst="rect">
            <a:avLst/>
          </a:prstGeom>
        </p:spPr>
      </p:pic>
      <p:pic>
        <p:nvPicPr>
          <p:cNvPr id="18" name="Picture 1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53B01C3-F95C-386A-C540-476F72907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21" y="3454703"/>
            <a:ext cx="2175354" cy="20261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6101D8-94ED-F7DB-3936-F7811F79C129}"/>
              </a:ext>
            </a:extLst>
          </p:cNvPr>
          <p:cNvSpPr txBox="1"/>
          <p:nvPr/>
        </p:nvSpPr>
        <p:spPr>
          <a:xfrm>
            <a:off x="446046" y="5682161"/>
            <a:ext cx="2781531" cy="5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Piyush Bhardwaj</a:t>
            </a:r>
          </a:p>
          <a:p>
            <a:pPr algn="ctr">
              <a:lnSpc>
                <a:spcPct val="12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Director of Product Development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DA0705-5037-470D-D639-2193D13E2C1D}"/>
              </a:ext>
            </a:extLst>
          </p:cNvPr>
          <p:cNvSpPr txBox="1"/>
          <p:nvPr/>
        </p:nvSpPr>
        <p:spPr>
          <a:xfrm>
            <a:off x="3764362" y="5610120"/>
            <a:ext cx="1694695" cy="5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Melissa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MacLiesh</a:t>
            </a:r>
            <a:endParaRPr lang="en-US" sz="14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of Marketing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3329B-0779-4F6E-5163-A6096987F634}"/>
              </a:ext>
            </a:extLst>
          </p:cNvPr>
          <p:cNvSpPr txBox="1"/>
          <p:nvPr/>
        </p:nvSpPr>
        <p:spPr>
          <a:xfrm>
            <a:off x="5735431" y="5624020"/>
            <a:ext cx="3111749" cy="5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Thomas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Preetham</a:t>
            </a:r>
            <a:endParaRPr lang="en-US" sz="14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Principal – Research &amp; Development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54245-5178-C400-41C2-9A47BBE99D16}"/>
              </a:ext>
            </a:extLst>
          </p:cNvPr>
          <p:cNvSpPr txBox="1"/>
          <p:nvPr/>
        </p:nvSpPr>
        <p:spPr>
          <a:xfrm>
            <a:off x="9401214" y="5607540"/>
            <a:ext cx="1837362" cy="5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Sankalp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Saoji</a:t>
            </a:r>
            <a:endParaRPr lang="en-US" sz="14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Principal – Engineer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7"/>
    </mc:Choice>
    <mc:Fallback xmlns="">
      <p:transition spd="slow" advTm="3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A04B82D-27A1-4180-8FD5-48E84287A960}"/>
              </a:ext>
            </a:extLst>
          </p:cNvPr>
          <p:cNvSpPr txBox="1">
            <a:spLocks/>
          </p:cNvSpPr>
          <p:nvPr/>
        </p:nvSpPr>
        <p:spPr>
          <a:xfrm>
            <a:off x="2895600" y="5830697"/>
            <a:ext cx="6400800" cy="1033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29578-120A-4F17-99C1-983ADC26ADF7}"/>
              </a:ext>
            </a:extLst>
          </p:cNvPr>
          <p:cNvSpPr txBox="1"/>
          <p:nvPr/>
        </p:nvSpPr>
        <p:spPr>
          <a:xfrm>
            <a:off x="2251069" y="70851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Creed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DD00C-A988-4172-8EDD-85F8587B85AB}"/>
              </a:ext>
            </a:extLst>
          </p:cNvPr>
          <p:cNvSpPr txBox="1"/>
          <p:nvPr/>
        </p:nvSpPr>
        <p:spPr>
          <a:xfrm>
            <a:off x="1990091" y="1143685"/>
            <a:ext cx="757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210">
              <a:spcBef>
                <a:spcPts val="672"/>
              </a:spcBef>
            </a:pPr>
            <a:r>
              <a:rPr lang="en-US" sz="3600" b="1" spc="-7" dirty="0">
                <a:latin typeface="Calibri"/>
                <a:cs typeface="Calibri"/>
              </a:rPr>
              <a:t>Portable</a:t>
            </a:r>
            <a:r>
              <a:rPr lang="en-US" sz="3600" b="1" spc="-3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Micro-plastic</a:t>
            </a:r>
            <a:r>
              <a:rPr lang="en-US" sz="3600" b="1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Water</a:t>
            </a:r>
            <a:r>
              <a:rPr lang="en-US" sz="3600" b="1" spc="3" dirty="0">
                <a:latin typeface="Calibri"/>
                <a:cs typeface="Calibri"/>
              </a:rPr>
              <a:t> </a:t>
            </a:r>
            <a:r>
              <a:rPr lang="en-US" sz="3600" b="1" spc="-7" dirty="0">
                <a:latin typeface="Calibri"/>
                <a:cs typeface="Calibri"/>
              </a:rPr>
              <a:t>Filtration</a:t>
            </a:r>
            <a:endParaRPr lang="en-US" sz="4000" baseline="10101" dirty="0">
              <a:latin typeface="Calibri"/>
              <a:cs typeface="Calibri"/>
            </a:endParaRPr>
          </a:p>
        </p:txBody>
      </p:sp>
      <p:pic>
        <p:nvPicPr>
          <p:cNvPr id="2" name="object 19">
            <a:extLst>
              <a:ext uri="{FF2B5EF4-FFF2-40B4-BE49-F238E27FC236}">
                <a16:creationId xmlns:a16="http://schemas.microsoft.com/office/drawing/2014/main" id="{8F6A8AAF-2220-5BFA-1A88-A487B3C45D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pic>
        <p:nvPicPr>
          <p:cNvPr id="12" name="Picture 11" descr="A cartoon of 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E72C0AC1-1D41-7A87-7DD4-E26C489C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2046"/>
            <a:ext cx="2534730" cy="3356264"/>
          </a:xfrm>
          <a:prstGeom prst="rect">
            <a:avLst/>
          </a:prstGeom>
        </p:spPr>
      </p:pic>
      <p:pic>
        <p:nvPicPr>
          <p:cNvPr id="18" name="Picture 17" descr="A picture containing sketch, drawing, line art, illustration&#10;&#10;Description automatically generated">
            <a:extLst>
              <a:ext uri="{FF2B5EF4-FFF2-40B4-BE49-F238E27FC236}">
                <a16:creationId xmlns:a16="http://schemas.microsoft.com/office/drawing/2014/main" id="{6736A7B4-501A-8711-6497-0657FCF01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8" y="1647236"/>
            <a:ext cx="2518382" cy="3765883"/>
          </a:xfrm>
          <a:prstGeom prst="rect">
            <a:avLst/>
          </a:prstGeom>
        </p:spPr>
      </p:pic>
      <p:pic>
        <p:nvPicPr>
          <p:cNvPr id="21" name="Picture 20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26DD10E-A418-3252-6CED-2CC986BDF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34" y="2263461"/>
            <a:ext cx="7086600" cy="280452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091900-5C57-F50B-9F1D-96853EBC0F8B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0A2FE2-12E7-53FA-C8BC-6F541EC3DA69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6A7C346-64AA-3291-8D6A-DB34583E5BB5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506C46A0-6208-752A-79A1-52C1F9CD13B1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1A678FB2-AB3F-73C0-91A5-2AD485D8898E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329E59D7-838E-81D8-FEDD-2740DE5F9A55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57F81ED5-EA36-3CF3-4FC2-95C9D623C581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D1889208-A8C5-A71E-7860-845708624548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1EFAED03-C562-0A2F-ED30-9F2B554F237E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05734B5F-F3F7-1E76-24E4-EB84E08CD0CB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: Shape 31">
              <a:extLst>
                <a:ext uri="{FF2B5EF4-FFF2-40B4-BE49-F238E27FC236}">
                  <a16:creationId xmlns:a16="http://schemas.microsoft.com/office/drawing/2014/main" id="{F7A1A7D6-C0E2-0FCE-225C-89F7382FA0F6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2">
              <a:extLst>
                <a:ext uri="{FF2B5EF4-FFF2-40B4-BE49-F238E27FC236}">
                  <a16:creationId xmlns:a16="http://schemas.microsoft.com/office/drawing/2014/main" id="{7D4341EE-2FA6-86CF-07A0-D4AB5D7FE0E0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33">
              <a:extLst>
                <a:ext uri="{FF2B5EF4-FFF2-40B4-BE49-F238E27FC236}">
                  <a16:creationId xmlns:a16="http://schemas.microsoft.com/office/drawing/2014/main" id="{EB5342AF-9525-5C88-80F9-8E6078B5DCD9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34">
              <a:extLst>
                <a:ext uri="{FF2B5EF4-FFF2-40B4-BE49-F238E27FC236}">
                  <a16:creationId xmlns:a16="http://schemas.microsoft.com/office/drawing/2014/main" id="{31C2DDBA-F299-6C28-3AF2-FEB87B688D41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5">
              <a:extLst>
                <a:ext uri="{FF2B5EF4-FFF2-40B4-BE49-F238E27FC236}">
                  <a16:creationId xmlns:a16="http://schemas.microsoft.com/office/drawing/2014/main" id="{07084F0B-778F-789A-7B5E-B344E568BE62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8" name="Freeform: Shape 36">
              <a:extLst>
                <a:ext uri="{FF2B5EF4-FFF2-40B4-BE49-F238E27FC236}">
                  <a16:creationId xmlns:a16="http://schemas.microsoft.com/office/drawing/2014/main" id="{B29BD697-3C4E-6845-7345-579C1A64A5B1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: Shape 37">
              <a:extLst>
                <a:ext uri="{FF2B5EF4-FFF2-40B4-BE49-F238E27FC236}">
                  <a16:creationId xmlns:a16="http://schemas.microsoft.com/office/drawing/2014/main" id="{B9CD566F-0BDF-F0B2-43B5-F15ACEC12942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8">
              <a:extLst>
                <a:ext uri="{FF2B5EF4-FFF2-40B4-BE49-F238E27FC236}">
                  <a16:creationId xmlns:a16="http://schemas.microsoft.com/office/drawing/2014/main" id="{4310713E-7F35-107F-DFF8-15EF16A20CD1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17730E32-A755-C9E2-4F5E-5C81E42C973E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0">
              <a:extLst>
                <a:ext uri="{FF2B5EF4-FFF2-40B4-BE49-F238E27FC236}">
                  <a16:creationId xmlns:a16="http://schemas.microsoft.com/office/drawing/2014/main" id="{363A581A-00A3-E297-D535-E1E204FEF902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19C23BBC-BE5E-D4AC-E497-0573C9106B5A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Freeform: Shape 42">
              <a:extLst>
                <a:ext uri="{FF2B5EF4-FFF2-40B4-BE49-F238E27FC236}">
                  <a16:creationId xmlns:a16="http://schemas.microsoft.com/office/drawing/2014/main" id="{A4B1569C-463B-A686-55EF-9D8E3C509FF2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5" name="Freeform: Shape 43">
              <a:extLst>
                <a:ext uri="{FF2B5EF4-FFF2-40B4-BE49-F238E27FC236}">
                  <a16:creationId xmlns:a16="http://schemas.microsoft.com/office/drawing/2014/main" id="{20483D33-6897-924B-1AB2-39AE64E98FCA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4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7"/>
    </mc:Choice>
    <mc:Fallback xmlns="">
      <p:transition spd="slow" advTm="3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A04B82D-27A1-4180-8FD5-48E84287A960}"/>
              </a:ext>
            </a:extLst>
          </p:cNvPr>
          <p:cNvSpPr txBox="1">
            <a:spLocks/>
          </p:cNvSpPr>
          <p:nvPr/>
        </p:nvSpPr>
        <p:spPr>
          <a:xfrm>
            <a:off x="2895600" y="5830697"/>
            <a:ext cx="6400800" cy="1033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29578-120A-4F17-99C1-983ADC26ADF7}"/>
              </a:ext>
            </a:extLst>
          </p:cNvPr>
          <p:cNvSpPr txBox="1"/>
          <p:nvPr/>
        </p:nvSpPr>
        <p:spPr>
          <a:xfrm>
            <a:off x="2251069" y="70851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Filter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DD00C-A988-4172-8EDD-85F8587B85AB}"/>
              </a:ext>
            </a:extLst>
          </p:cNvPr>
          <p:cNvSpPr txBox="1"/>
          <p:nvPr/>
        </p:nvSpPr>
        <p:spPr>
          <a:xfrm>
            <a:off x="2435190" y="1152251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210">
              <a:spcBef>
                <a:spcPts val="672"/>
              </a:spcBef>
            </a:pPr>
            <a:r>
              <a:rPr lang="en-US" sz="3600" b="1" spc="-7" dirty="0">
                <a:latin typeface="Calibri"/>
                <a:cs typeface="Calibri"/>
              </a:rPr>
              <a:t>Full Filter</a:t>
            </a:r>
            <a:endParaRPr lang="en-US" sz="4000" baseline="10101" dirty="0">
              <a:latin typeface="Calibri"/>
              <a:cs typeface="Calibri"/>
            </a:endParaRPr>
          </a:p>
        </p:txBody>
      </p:sp>
      <p:pic>
        <p:nvPicPr>
          <p:cNvPr id="2" name="object 19">
            <a:extLst>
              <a:ext uri="{FF2B5EF4-FFF2-40B4-BE49-F238E27FC236}">
                <a16:creationId xmlns:a16="http://schemas.microsoft.com/office/drawing/2014/main" id="{8F6A8AAF-2220-5BFA-1A88-A487B3C45D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300AE-9EAF-7FA4-8DA4-D63A665E2F25}"/>
              </a:ext>
            </a:extLst>
          </p:cNvPr>
          <p:cNvSpPr txBox="1"/>
          <p:nvPr/>
        </p:nvSpPr>
        <p:spPr>
          <a:xfrm>
            <a:off x="8043602" y="1143684"/>
            <a:ext cx="221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210">
              <a:spcBef>
                <a:spcPts val="672"/>
              </a:spcBef>
            </a:pPr>
            <a:r>
              <a:rPr lang="en-US" sz="3600" b="1" spc="-7" dirty="0">
                <a:latin typeface="Calibri"/>
                <a:cs typeface="Calibri"/>
              </a:rPr>
              <a:t>Mini Filter</a:t>
            </a:r>
            <a:endParaRPr lang="en-US" sz="4000" baseline="10101" dirty="0">
              <a:latin typeface="Calibri"/>
              <a:cs typeface="Calibri"/>
            </a:endParaRPr>
          </a:p>
        </p:txBody>
      </p:sp>
      <p:pic>
        <p:nvPicPr>
          <p:cNvPr id="9" name="Picture 8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3502B33F-9CA6-6CBA-0079-D92F5F736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267"/>
            <a:ext cx="6336600" cy="3602175"/>
          </a:xfrm>
          <a:prstGeom prst="rect">
            <a:avLst/>
          </a:prstGeom>
        </p:spPr>
      </p:pic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823184-CCD2-752F-9D69-E2E6F4FC5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4" y="2515939"/>
            <a:ext cx="5686097" cy="15781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CA1918D-508A-5CBC-A8AF-EC56462D30E8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8586385-81A3-B189-B979-F5AD3293CA22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50CE95FC-9FB1-A3DA-81ED-B17F753ED038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F2B4592E-7316-7CA2-5A73-346D87D7FD9D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:a16="http://schemas.microsoft.com/office/drawing/2014/main" id="{005BC780-6AFA-5258-CBD7-881743B9E6E0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id="{4F99B355-4FEB-961B-D085-B6F8D2422BCD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D3DCEDB8-EC1D-851F-A888-792EFD947310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28">
              <a:extLst>
                <a:ext uri="{FF2B5EF4-FFF2-40B4-BE49-F238E27FC236}">
                  <a16:creationId xmlns:a16="http://schemas.microsoft.com/office/drawing/2014/main" id="{0FC901D0-718B-A626-9464-30E8BC547E40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F193E485-640E-82EE-563E-01FFBAA834CB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30">
              <a:extLst>
                <a:ext uri="{FF2B5EF4-FFF2-40B4-BE49-F238E27FC236}">
                  <a16:creationId xmlns:a16="http://schemas.microsoft.com/office/drawing/2014/main" id="{C1393557-9066-8741-4873-61DA305718D2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: Shape 31">
              <a:extLst>
                <a:ext uri="{FF2B5EF4-FFF2-40B4-BE49-F238E27FC236}">
                  <a16:creationId xmlns:a16="http://schemas.microsoft.com/office/drawing/2014/main" id="{C1BE2C9E-F5D2-FA8B-3D39-62E90F414988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32">
              <a:extLst>
                <a:ext uri="{FF2B5EF4-FFF2-40B4-BE49-F238E27FC236}">
                  <a16:creationId xmlns:a16="http://schemas.microsoft.com/office/drawing/2014/main" id="{CC6C2316-D209-AAA4-B3AC-A060AE5DBC03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33">
              <a:extLst>
                <a:ext uri="{FF2B5EF4-FFF2-40B4-BE49-F238E27FC236}">
                  <a16:creationId xmlns:a16="http://schemas.microsoft.com/office/drawing/2014/main" id="{B9FE3BC4-771B-0220-7315-5C7370FB2CC8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34">
              <a:extLst>
                <a:ext uri="{FF2B5EF4-FFF2-40B4-BE49-F238E27FC236}">
                  <a16:creationId xmlns:a16="http://schemas.microsoft.com/office/drawing/2014/main" id="{C6223885-583B-710A-06EC-E9D71A63C321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35">
              <a:extLst>
                <a:ext uri="{FF2B5EF4-FFF2-40B4-BE49-F238E27FC236}">
                  <a16:creationId xmlns:a16="http://schemas.microsoft.com/office/drawing/2014/main" id="{A3E554DA-30C1-3315-3BA7-A19FED2D53AB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36">
              <a:extLst>
                <a:ext uri="{FF2B5EF4-FFF2-40B4-BE49-F238E27FC236}">
                  <a16:creationId xmlns:a16="http://schemas.microsoft.com/office/drawing/2014/main" id="{70E083FA-68A7-2073-029B-82E99610059E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7">
              <a:extLst>
                <a:ext uri="{FF2B5EF4-FFF2-40B4-BE49-F238E27FC236}">
                  <a16:creationId xmlns:a16="http://schemas.microsoft.com/office/drawing/2014/main" id="{3D6A9392-9C36-4283-0C9D-CCC134E26682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06A90755-B98D-4154-26C5-0C63F6DDD251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: Shape 39">
              <a:extLst>
                <a:ext uri="{FF2B5EF4-FFF2-40B4-BE49-F238E27FC236}">
                  <a16:creationId xmlns:a16="http://schemas.microsoft.com/office/drawing/2014/main" id="{E3DED8EA-FFFB-B08E-38CA-5A6DA1117125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40">
              <a:extLst>
                <a:ext uri="{FF2B5EF4-FFF2-40B4-BE49-F238E27FC236}">
                  <a16:creationId xmlns:a16="http://schemas.microsoft.com/office/drawing/2014/main" id="{DD3E3119-C7DD-D943-667C-B4BA8056DB8D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41">
              <a:extLst>
                <a:ext uri="{FF2B5EF4-FFF2-40B4-BE49-F238E27FC236}">
                  <a16:creationId xmlns:a16="http://schemas.microsoft.com/office/drawing/2014/main" id="{FA63D45D-0AD8-84AC-D49C-61FAEA55CDA2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id="{E9A73202-A6D4-3C2A-5FFC-10F8BBCADA30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43">
              <a:extLst>
                <a:ext uri="{FF2B5EF4-FFF2-40B4-BE49-F238E27FC236}">
                  <a16:creationId xmlns:a16="http://schemas.microsoft.com/office/drawing/2014/main" id="{73D03FEE-D540-213E-78DF-269FACC14890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7"/>
    </mc:Choice>
    <mc:Fallback xmlns="">
      <p:transition spd="slow" advTm="3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49843-59B4-0864-9F18-8FCD154D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1" y="1436320"/>
            <a:ext cx="8254700" cy="4930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A3CD2-73E1-DDD2-C80D-0735DBA3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91" y="845549"/>
            <a:ext cx="8166482" cy="500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4D3252-6B4C-4536-DC96-5C013F1A4864}"/>
              </a:ext>
            </a:extLst>
          </p:cNvPr>
          <p:cNvSpPr/>
          <p:nvPr/>
        </p:nvSpPr>
        <p:spPr>
          <a:xfrm>
            <a:off x="373494" y="1356943"/>
            <a:ext cx="7168562" cy="3564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D000D-779F-DABC-FD3C-B53C06E93677}"/>
              </a:ext>
            </a:extLst>
          </p:cNvPr>
          <p:cNvSpPr/>
          <p:nvPr/>
        </p:nvSpPr>
        <p:spPr>
          <a:xfrm>
            <a:off x="373493" y="3904201"/>
            <a:ext cx="7168562" cy="3564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89FF8F-BC6E-C22A-474C-720C9E086009}"/>
              </a:ext>
            </a:extLst>
          </p:cNvPr>
          <p:cNvSpPr/>
          <p:nvPr/>
        </p:nvSpPr>
        <p:spPr>
          <a:xfrm>
            <a:off x="373492" y="6244629"/>
            <a:ext cx="6880705" cy="3564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8FDC4-9A4F-3B5C-37AF-AD0A8B8B2E9F}"/>
              </a:ext>
            </a:extLst>
          </p:cNvPr>
          <p:cNvSpPr/>
          <p:nvPr/>
        </p:nvSpPr>
        <p:spPr>
          <a:xfrm>
            <a:off x="373492" y="4851258"/>
            <a:ext cx="7586418" cy="3564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19305-EA77-9128-9B49-430F6E02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706" y="1961423"/>
            <a:ext cx="3135087" cy="3246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14928-AC9B-F251-C014-C58256F1B865}"/>
              </a:ext>
            </a:extLst>
          </p:cNvPr>
          <p:cNvSpPr txBox="1"/>
          <p:nvPr/>
        </p:nvSpPr>
        <p:spPr>
          <a:xfrm>
            <a:off x="2208298" y="119415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Concept Freeze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4" name="object 19">
            <a:extLst>
              <a:ext uri="{FF2B5EF4-FFF2-40B4-BE49-F238E27FC236}">
                <a16:creationId xmlns:a16="http://schemas.microsoft.com/office/drawing/2014/main" id="{E7EC8FE9-2E25-0D01-790F-6C43AF392B4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F4D2A0D-5398-2CF4-F245-9C0EAEF80AF6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13" name="Freeform: Shape 22">
              <a:extLst>
                <a:ext uri="{FF2B5EF4-FFF2-40B4-BE49-F238E27FC236}">
                  <a16:creationId xmlns:a16="http://schemas.microsoft.com/office/drawing/2014/main" id="{8C38ECB8-216D-7433-B88C-C201ED91C515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AF70362F-7A61-4D60-1676-77D1548A7203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635291CE-7B4D-9154-B327-3B92CD3B337A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8CF01EB4-1654-5B5D-10AF-06BCBCA1A245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07EB5344-9D45-F59D-5FE3-B85F2CC02553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27">
              <a:extLst>
                <a:ext uri="{FF2B5EF4-FFF2-40B4-BE49-F238E27FC236}">
                  <a16:creationId xmlns:a16="http://schemas.microsoft.com/office/drawing/2014/main" id="{DC0E3749-9F9D-5FEF-6D97-6CF4A59D96EC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C2C48F03-7734-273A-8568-0AF2406C3B0A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id="{0806004A-22AA-B83F-12E1-2EE12E548F22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2F04D6E7-03B3-6BD8-565E-266FF4950D86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id="{311FC790-50AF-8821-24BF-FA65F4599186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id="{C3AB650C-65AC-DAEA-F0C5-D035C5BE1607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8BBB5311-D886-78DE-847A-3E9C2BB3287D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34">
              <a:extLst>
                <a:ext uri="{FF2B5EF4-FFF2-40B4-BE49-F238E27FC236}">
                  <a16:creationId xmlns:a16="http://schemas.microsoft.com/office/drawing/2014/main" id="{1CC274DC-DD13-E5AD-5D36-3AF6090DF935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id="{14DE3F70-B192-4F47-FA2D-15D2DEE7F9C0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D1603F10-A460-8AC1-93F8-87326ED2A4F6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id="{EBA6B788-98AE-B36C-8597-7EFE0991EC61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id="{B36F65D2-6DA8-0722-0048-0EB7759C7CFF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A0A0D098-3691-F2D4-E532-F59D4EF44A47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id="{6343DCAB-0E5B-3ECA-779C-11C1A136AAE1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: Shape 41">
              <a:extLst>
                <a:ext uri="{FF2B5EF4-FFF2-40B4-BE49-F238E27FC236}">
                  <a16:creationId xmlns:a16="http://schemas.microsoft.com/office/drawing/2014/main" id="{F89F4481-3623-F601-5871-E0393D15CABB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42">
              <a:extLst>
                <a:ext uri="{FF2B5EF4-FFF2-40B4-BE49-F238E27FC236}">
                  <a16:creationId xmlns:a16="http://schemas.microsoft.com/office/drawing/2014/main" id="{479236F4-99DD-2899-1A72-911D41F6C7D2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43">
              <a:extLst>
                <a:ext uri="{FF2B5EF4-FFF2-40B4-BE49-F238E27FC236}">
                  <a16:creationId xmlns:a16="http://schemas.microsoft.com/office/drawing/2014/main" id="{B44E7F85-D2EF-D695-12FA-CDA9D1E019FE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9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EA6AA-D7E5-9A29-035F-E08215AE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3" y="941615"/>
            <a:ext cx="7739395" cy="5823856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343002B-4BB0-13D9-5ED8-6CFBCB0C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74" b="-3"/>
          <a:stretch/>
        </p:blipFill>
        <p:spPr>
          <a:xfrm rot="5400000">
            <a:off x="5941845" y="306118"/>
            <a:ext cx="5278345" cy="72219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DD49D8-21EE-D843-F4BE-1E1BFDF973C3}"/>
              </a:ext>
            </a:extLst>
          </p:cNvPr>
          <p:cNvCxnSpPr>
            <a:cxnSpLocks/>
          </p:cNvCxnSpPr>
          <p:nvPr/>
        </p:nvCxnSpPr>
        <p:spPr>
          <a:xfrm flipV="1">
            <a:off x="3322320" y="2492299"/>
            <a:ext cx="1756099" cy="1378661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27E2FE-C16B-751E-D866-F8E16BF2E032}"/>
              </a:ext>
            </a:extLst>
          </p:cNvPr>
          <p:cNvCxnSpPr>
            <a:cxnSpLocks/>
          </p:cNvCxnSpPr>
          <p:nvPr/>
        </p:nvCxnSpPr>
        <p:spPr>
          <a:xfrm>
            <a:off x="3322320" y="3917101"/>
            <a:ext cx="1767841" cy="1378661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7A0835-67F3-997C-BCF0-4371DC769973}"/>
              </a:ext>
            </a:extLst>
          </p:cNvPr>
          <p:cNvSpPr/>
          <p:nvPr/>
        </p:nvSpPr>
        <p:spPr>
          <a:xfrm>
            <a:off x="5090161" y="1487125"/>
            <a:ext cx="7033616" cy="488892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229B-10EE-D1EB-AF41-A279F3312FE8}"/>
              </a:ext>
            </a:extLst>
          </p:cNvPr>
          <p:cNvSpPr txBox="1"/>
          <p:nvPr/>
        </p:nvSpPr>
        <p:spPr>
          <a:xfrm>
            <a:off x="7917527" y="1127760"/>
            <a:ext cx="4015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CORE TECHNOLOGY: Biodegradable nanofiber for microplastic filtration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E4F655-D36D-CDAF-158F-0EE885C046BD}"/>
              </a:ext>
            </a:extLst>
          </p:cNvPr>
          <p:cNvCxnSpPr/>
          <p:nvPr/>
        </p:nvCxnSpPr>
        <p:spPr>
          <a:xfrm>
            <a:off x="9860280" y="1783080"/>
            <a:ext cx="944880" cy="975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170DD9-9452-C219-E4A6-D04C705F4784}"/>
              </a:ext>
            </a:extLst>
          </p:cNvPr>
          <p:cNvSpPr txBox="1"/>
          <p:nvPr/>
        </p:nvSpPr>
        <p:spPr>
          <a:xfrm>
            <a:off x="2322787" y="105076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Product &amp; Components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3" name="object 19">
            <a:extLst>
              <a:ext uri="{FF2B5EF4-FFF2-40B4-BE49-F238E27FC236}">
                <a16:creationId xmlns:a16="http://schemas.microsoft.com/office/drawing/2014/main" id="{7FF64442-0B74-CD84-606E-6739673B2BE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E497E8A-81D3-1AF2-484A-EF35F72FE048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5" name="Freeform: Shape 22">
              <a:extLst>
                <a:ext uri="{FF2B5EF4-FFF2-40B4-BE49-F238E27FC236}">
                  <a16:creationId xmlns:a16="http://schemas.microsoft.com/office/drawing/2014/main" id="{2EA82B85-0B8C-6AC2-66E3-54BA664D3BCA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" name="Freeform: Shape 23">
              <a:extLst>
                <a:ext uri="{FF2B5EF4-FFF2-40B4-BE49-F238E27FC236}">
                  <a16:creationId xmlns:a16="http://schemas.microsoft.com/office/drawing/2014/main" id="{824E9A29-754B-7C0D-D7C4-C87186C05E3F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4985884-F173-5D14-A018-A1A25BC03E3E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4C639527-270B-5387-5695-362BB42B0F16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26">
              <a:extLst>
                <a:ext uri="{FF2B5EF4-FFF2-40B4-BE49-F238E27FC236}">
                  <a16:creationId xmlns:a16="http://schemas.microsoft.com/office/drawing/2014/main" id="{295B23BE-05C6-493C-7D41-BB1A1D0D0002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: Shape 27">
              <a:extLst>
                <a:ext uri="{FF2B5EF4-FFF2-40B4-BE49-F238E27FC236}">
                  <a16:creationId xmlns:a16="http://schemas.microsoft.com/office/drawing/2014/main" id="{D4DE3F7A-A033-7D8F-D4D6-6B9BBACAAA8B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4132C4D4-AF77-FE24-BFB7-B241BE74DA76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975A7675-BA53-343A-488F-125C88AE6F27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30">
              <a:extLst>
                <a:ext uri="{FF2B5EF4-FFF2-40B4-BE49-F238E27FC236}">
                  <a16:creationId xmlns:a16="http://schemas.microsoft.com/office/drawing/2014/main" id="{2D408D7D-CAFF-09D0-528C-2E3329EA1049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31">
              <a:extLst>
                <a:ext uri="{FF2B5EF4-FFF2-40B4-BE49-F238E27FC236}">
                  <a16:creationId xmlns:a16="http://schemas.microsoft.com/office/drawing/2014/main" id="{1D98BC28-D2DC-B150-E9C1-BFAFF59F9839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32">
              <a:extLst>
                <a:ext uri="{FF2B5EF4-FFF2-40B4-BE49-F238E27FC236}">
                  <a16:creationId xmlns:a16="http://schemas.microsoft.com/office/drawing/2014/main" id="{32A82ED0-E395-146E-E964-7BC5F7E5DCA7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: Shape 33">
              <a:extLst>
                <a:ext uri="{FF2B5EF4-FFF2-40B4-BE49-F238E27FC236}">
                  <a16:creationId xmlns:a16="http://schemas.microsoft.com/office/drawing/2014/main" id="{6E7EBE35-61EB-988E-75B8-00463FD5C19D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34">
              <a:extLst>
                <a:ext uri="{FF2B5EF4-FFF2-40B4-BE49-F238E27FC236}">
                  <a16:creationId xmlns:a16="http://schemas.microsoft.com/office/drawing/2014/main" id="{1D3E9E40-41CB-3D4C-85C2-7A1EA6BBBA33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: Shape 35">
              <a:extLst>
                <a:ext uri="{FF2B5EF4-FFF2-40B4-BE49-F238E27FC236}">
                  <a16:creationId xmlns:a16="http://schemas.microsoft.com/office/drawing/2014/main" id="{83A7B415-16E5-D2DD-1242-D0DF956B2B3E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36">
              <a:extLst>
                <a:ext uri="{FF2B5EF4-FFF2-40B4-BE49-F238E27FC236}">
                  <a16:creationId xmlns:a16="http://schemas.microsoft.com/office/drawing/2014/main" id="{3E18DBD9-D8F4-E661-8758-D3ABF76611C6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id="{BFE68D91-2F96-C81B-211B-DB8542A3B4CE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id="{962018CF-7ABE-694D-3A15-63DB89AF3E5D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401506F1-0ACD-4F9F-918D-0ABEE354C8E2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id="{901FD436-ED1B-B24C-BED5-097C92C015F5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: Shape 41">
              <a:extLst>
                <a:ext uri="{FF2B5EF4-FFF2-40B4-BE49-F238E27FC236}">
                  <a16:creationId xmlns:a16="http://schemas.microsoft.com/office/drawing/2014/main" id="{2ED03E95-D10F-3DF3-1821-DB86F1837A38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42">
              <a:extLst>
                <a:ext uri="{FF2B5EF4-FFF2-40B4-BE49-F238E27FC236}">
                  <a16:creationId xmlns:a16="http://schemas.microsoft.com/office/drawing/2014/main" id="{4A6BC009-0EFD-0E9B-9951-5E27EB9234C0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Freeform: Shape 43">
              <a:extLst>
                <a:ext uri="{FF2B5EF4-FFF2-40B4-BE49-F238E27FC236}">
                  <a16:creationId xmlns:a16="http://schemas.microsoft.com/office/drawing/2014/main" id="{D69D2BB2-7A5F-F7AC-BCB1-6FED1AF02A1D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94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5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475BC-1FBE-1B0E-899F-96700C04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" b="68028"/>
          <a:stretch/>
        </p:blipFill>
        <p:spPr>
          <a:xfrm>
            <a:off x="-11398" y="1097051"/>
            <a:ext cx="12203398" cy="179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1A66-D998-CD06-2E12-0191E0DC9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1972" r="-3" b="47860"/>
          <a:stretch/>
        </p:blipFill>
        <p:spPr>
          <a:xfrm>
            <a:off x="0" y="2908302"/>
            <a:ext cx="12203398" cy="113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AB206-FDA9-A438-6306-12546B353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936" r="-3" b="31756"/>
          <a:stretch/>
        </p:blipFill>
        <p:spPr>
          <a:xfrm>
            <a:off x="0" y="3962401"/>
            <a:ext cx="12203398" cy="973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DF8DB3-ECF6-9CE9-3C40-A491E90B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8244" r="-3" b="-151"/>
          <a:stretch/>
        </p:blipFill>
        <p:spPr>
          <a:xfrm>
            <a:off x="0" y="4936066"/>
            <a:ext cx="12203398" cy="1794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BE426-4958-D65F-88CF-B770EAE1703F}"/>
              </a:ext>
            </a:extLst>
          </p:cNvPr>
          <p:cNvSpPr txBox="1"/>
          <p:nvPr/>
        </p:nvSpPr>
        <p:spPr>
          <a:xfrm>
            <a:off x="2184728" y="296662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Development Plan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4" name="object 19">
            <a:extLst>
              <a:ext uri="{FF2B5EF4-FFF2-40B4-BE49-F238E27FC236}">
                <a16:creationId xmlns:a16="http://schemas.microsoft.com/office/drawing/2014/main" id="{65BEC75D-B626-CA55-E038-A6DD564C3E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7BE35D-53CB-E87B-C0B7-AEFA5668C1EF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44FD5C9C-8D80-317B-25B6-DDD3D382B579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A7FFD28B-DE90-654E-B697-7E3A92F39627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24">
              <a:extLst>
                <a:ext uri="{FF2B5EF4-FFF2-40B4-BE49-F238E27FC236}">
                  <a16:creationId xmlns:a16="http://schemas.microsoft.com/office/drawing/2014/main" id="{77A97DE2-986B-5F32-2084-2636C27D8BA0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3" name="Freeform: Shape 25">
              <a:extLst>
                <a:ext uri="{FF2B5EF4-FFF2-40B4-BE49-F238E27FC236}">
                  <a16:creationId xmlns:a16="http://schemas.microsoft.com/office/drawing/2014/main" id="{4C0608A9-B8EC-83B0-E56F-3A50E3EA74F5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4" name="Freeform: Shape 26">
              <a:extLst>
                <a:ext uri="{FF2B5EF4-FFF2-40B4-BE49-F238E27FC236}">
                  <a16:creationId xmlns:a16="http://schemas.microsoft.com/office/drawing/2014/main" id="{B7A05E24-8189-DA97-B3D7-950099679AD9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5" name="Freeform: Shape 27">
              <a:extLst>
                <a:ext uri="{FF2B5EF4-FFF2-40B4-BE49-F238E27FC236}">
                  <a16:creationId xmlns:a16="http://schemas.microsoft.com/office/drawing/2014/main" id="{DB8B5634-970D-AAD7-1EE6-71A7D36FE0DA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6" name="Freeform: Shape 28">
              <a:extLst>
                <a:ext uri="{FF2B5EF4-FFF2-40B4-BE49-F238E27FC236}">
                  <a16:creationId xmlns:a16="http://schemas.microsoft.com/office/drawing/2014/main" id="{C1E10192-AF98-AD67-F670-468C207C923B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29">
              <a:extLst>
                <a:ext uri="{FF2B5EF4-FFF2-40B4-BE49-F238E27FC236}">
                  <a16:creationId xmlns:a16="http://schemas.microsoft.com/office/drawing/2014/main" id="{4AA72665-A77E-F59A-BCEC-D9227F94E99D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:a16="http://schemas.microsoft.com/office/drawing/2014/main" id="{F49372D5-4FF7-95E4-E32B-6B023F932753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31">
              <a:extLst>
                <a:ext uri="{FF2B5EF4-FFF2-40B4-BE49-F238E27FC236}">
                  <a16:creationId xmlns:a16="http://schemas.microsoft.com/office/drawing/2014/main" id="{ACCD90BD-CEB2-C0B1-E687-EECCE7822673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0" name="Freeform: Shape 32">
              <a:extLst>
                <a:ext uri="{FF2B5EF4-FFF2-40B4-BE49-F238E27FC236}">
                  <a16:creationId xmlns:a16="http://schemas.microsoft.com/office/drawing/2014/main" id="{91D4EA3B-72CD-55A0-2E79-251A8135AEB8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1" name="Freeform: Shape 33">
              <a:extLst>
                <a:ext uri="{FF2B5EF4-FFF2-40B4-BE49-F238E27FC236}">
                  <a16:creationId xmlns:a16="http://schemas.microsoft.com/office/drawing/2014/main" id="{6C1F2158-11DB-DC2E-6C04-CAC648EB37A8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2" name="Freeform: Shape 34">
              <a:extLst>
                <a:ext uri="{FF2B5EF4-FFF2-40B4-BE49-F238E27FC236}">
                  <a16:creationId xmlns:a16="http://schemas.microsoft.com/office/drawing/2014/main" id="{978E3977-3A6C-7ACC-9C4D-74AC352049E6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3" name="Freeform: Shape 35">
              <a:extLst>
                <a:ext uri="{FF2B5EF4-FFF2-40B4-BE49-F238E27FC236}">
                  <a16:creationId xmlns:a16="http://schemas.microsoft.com/office/drawing/2014/main" id="{CAC6B48C-FC8B-BE38-43C0-D2648A67AE8D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4" name="Freeform: Shape 36">
              <a:extLst>
                <a:ext uri="{FF2B5EF4-FFF2-40B4-BE49-F238E27FC236}">
                  <a16:creationId xmlns:a16="http://schemas.microsoft.com/office/drawing/2014/main" id="{A9D7C522-3A30-B92E-8E30-4F16D0551058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5" name="Freeform: Shape 37">
              <a:extLst>
                <a:ext uri="{FF2B5EF4-FFF2-40B4-BE49-F238E27FC236}">
                  <a16:creationId xmlns:a16="http://schemas.microsoft.com/office/drawing/2014/main" id="{065D4ACA-2EA2-2E99-A5F9-0F540D59D672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6" name="Freeform: Shape 38">
              <a:extLst>
                <a:ext uri="{FF2B5EF4-FFF2-40B4-BE49-F238E27FC236}">
                  <a16:creationId xmlns:a16="http://schemas.microsoft.com/office/drawing/2014/main" id="{07831467-0F91-011E-8A55-84C6D5C2D8EF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7" name="Freeform: Shape 39">
              <a:extLst>
                <a:ext uri="{FF2B5EF4-FFF2-40B4-BE49-F238E27FC236}">
                  <a16:creationId xmlns:a16="http://schemas.microsoft.com/office/drawing/2014/main" id="{A10170C9-17FF-2CB5-7159-981E4A1B0912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8" name="Freeform: Shape 40">
              <a:extLst>
                <a:ext uri="{FF2B5EF4-FFF2-40B4-BE49-F238E27FC236}">
                  <a16:creationId xmlns:a16="http://schemas.microsoft.com/office/drawing/2014/main" id="{0116C777-89F9-A177-67F3-D980BD188EDD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9" name="Freeform: Shape 41">
              <a:extLst>
                <a:ext uri="{FF2B5EF4-FFF2-40B4-BE49-F238E27FC236}">
                  <a16:creationId xmlns:a16="http://schemas.microsoft.com/office/drawing/2014/main" id="{66EA2287-3356-5772-2922-0FF1E17D3EB4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0" name="Freeform: Shape 42">
              <a:extLst>
                <a:ext uri="{FF2B5EF4-FFF2-40B4-BE49-F238E27FC236}">
                  <a16:creationId xmlns:a16="http://schemas.microsoft.com/office/drawing/2014/main" id="{B4B3515A-24CF-FDBD-CE64-13B30A33606C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1" name="Freeform: Shape 43">
              <a:extLst>
                <a:ext uri="{FF2B5EF4-FFF2-40B4-BE49-F238E27FC236}">
                  <a16:creationId xmlns:a16="http://schemas.microsoft.com/office/drawing/2014/main" id="{DAB9092D-4029-9B2B-DE02-8E9F5EFEBAE7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70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1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6FA6E65-A93C-C544-2D25-0FDEF1AAE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287338"/>
              </p:ext>
            </p:extLst>
          </p:nvPr>
        </p:nvGraphicFramePr>
        <p:xfrm>
          <a:off x="4005095" y="1680344"/>
          <a:ext cx="4181810" cy="4073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Graphic 253">
            <a:extLst>
              <a:ext uri="{FF2B5EF4-FFF2-40B4-BE49-F238E27FC236}">
                <a16:creationId xmlns:a16="http://schemas.microsoft.com/office/drawing/2014/main" id="{867B8FFF-AAE3-11D5-B536-27643EF571C9}"/>
              </a:ext>
            </a:extLst>
          </p:cNvPr>
          <p:cNvSpPr/>
          <p:nvPr/>
        </p:nvSpPr>
        <p:spPr>
          <a:xfrm>
            <a:off x="5087516" y="2708663"/>
            <a:ext cx="2016970" cy="2016968"/>
          </a:xfrm>
          <a:custGeom>
            <a:avLst/>
            <a:gdLst>
              <a:gd name="connsiteX0" fmla="*/ 729544 w 752475"/>
              <a:gd name="connsiteY0" fmla="*/ 196144 h 752475"/>
              <a:gd name="connsiteX1" fmla="*/ 729544 w 752475"/>
              <a:gd name="connsiteY1" fmla="*/ 561046 h 752475"/>
              <a:gd name="connsiteX2" fmla="*/ 561046 w 752475"/>
              <a:gd name="connsiteY2" fmla="*/ 729544 h 752475"/>
              <a:gd name="connsiteX3" fmla="*/ 196144 w 752475"/>
              <a:gd name="connsiteY3" fmla="*/ 729544 h 752475"/>
              <a:gd name="connsiteX4" fmla="*/ 27646 w 752475"/>
              <a:gd name="connsiteY4" fmla="*/ 561046 h 752475"/>
              <a:gd name="connsiteX5" fmla="*/ 27646 w 752475"/>
              <a:gd name="connsiteY5" fmla="*/ 196144 h 752475"/>
              <a:gd name="connsiteX6" fmla="*/ 196144 w 752475"/>
              <a:gd name="connsiteY6" fmla="*/ 27646 h 752475"/>
              <a:gd name="connsiteX7" fmla="*/ 561046 w 752475"/>
              <a:gd name="connsiteY7" fmla="*/ 27646 h 752475"/>
              <a:gd name="connsiteX8" fmla="*/ 729544 w 752475"/>
              <a:gd name="connsiteY8" fmla="*/ 196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75" h="752475">
                <a:moveTo>
                  <a:pt x="729544" y="196144"/>
                </a:moveTo>
                <a:cubicBezTo>
                  <a:pt x="766405" y="306062"/>
                  <a:pt x="766405" y="451128"/>
                  <a:pt x="729544" y="561046"/>
                </a:cubicBezTo>
                <a:cubicBezTo>
                  <a:pt x="702969" y="640390"/>
                  <a:pt x="640294" y="702969"/>
                  <a:pt x="561046" y="729544"/>
                </a:cubicBezTo>
                <a:cubicBezTo>
                  <a:pt x="451128" y="766405"/>
                  <a:pt x="306062" y="766405"/>
                  <a:pt x="196144" y="729544"/>
                </a:cubicBezTo>
                <a:cubicBezTo>
                  <a:pt x="116800" y="702969"/>
                  <a:pt x="54221" y="640294"/>
                  <a:pt x="27646" y="561046"/>
                </a:cubicBezTo>
                <a:cubicBezTo>
                  <a:pt x="-9215" y="451128"/>
                  <a:pt x="-9215" y="306062"/>
                  <a:pt x="27646" y="196144"/>
                </a:cubicBezTo>
                <a:cubicBezTo>
                  <a:pt x="54221" y="116800"/>
                  <a:pt x="116800" y="54221"/>
                  <a:pt x="196144" y="27646"/>
                </a:cubicBezTo>
                <a:cubicBezTo>
                  <a:pt x="306062" y="-9215"/>
                  <a:pt x="451128" y="-9215"/>
                  <a:pt x="561046" y="27646"/>
                </a:cubicBezTo>
                <a:cubicBezTo>
                  <a:pt x="640390" y="54221"/>
                  <a:pt x="702969" y="116800"/>
                  <a:pt x="729544" y="19614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68000">
                <a:schemeClr val="accent2"/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9050" cap="flat">
            <a:gradFill>
              <a:gsLst>
                <a:gs pos="42500">
                  <a:schemeClr val="accent2">
                    <a:lumMod val="75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3600000" scaled="0"/>
            </a:gradFill>
            <a:prstDash val="solid"/>
            <a:miter/>
          </a:ln>
          <a:effectLst>
            <a:outerShdw blurRad="177800" dist="127000" dir="5400000" algn="t" rotWithShape="0">
              <a:schemeClr val="accent2">
                <a:lumMod val="5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300"/>
              </a:lnSpc>
            </a:pPr>
            <a:r>
              <a:rPr lang="en-US" sz="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COST </a:t>
            </a:r>
          </a:p>
          <a:p>
            <a:pPr algn="ctr">
              <a:lnSpc>
                <a:spcPts val="2300"/>
              </a:lnSpc>
            </a:pPr>
            <a:r>
              <a:rPr lang="en-US" sz="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BREAKDOWN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F7BE758C-C260-2FBA-2605-413BAB8BF094}"/>
              </a:ext>
            </a:extLst>
          </p:cNvPr>
          <p:cNvSpPr/>
          <p:nvPr/>
        </p:nvSpPr>
        <p:spPr>
          <a:xfrm rot="16200000">
            <a:off x="6851750" y="1780356"/>
            <a:ext cx="1374158" cy="1374158"/>
          </a:xfrm>
          <a:prstGeom prst="arc">
            <a:avLst>
              <a:gd name="adj1" fmla="val 17436616"/>
              <a:gd name="adj2" fmla="val 2605328"/>
            </a:avLst>
          </a:prstGeom>
          <a:ln cap="rnd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2DDAA57-2BC7-BB05-D3A8-171E76AE8214}"/>
              </a:ext>
            </a:extLst>
          </p:cNvPr>
          <p:cNvSpPr/>
          <p:nvPr/>
        </p:nvSpPr>
        <p:spPr>
          <a:xfrm rot="5400000" flipV="1">
            <a:off x="7081995" y="3717146"/>
            <a:ext cx="1374158" cy="1374158"/>
          </a:xfrm>
          <a:prstGeom prst="arc">
            <a:avLst>
              <a:gd name="adj1" fmla="val 19169051"/>
              <a:gd name="adj2" fmla="val 1383561"/>
            </a:avLst>
          </a:prstGeom>
          <a:ln cap="rnd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EA2DD8D-4EDB-22B3-616F-80DA793BBB43}"/>
              </a:ext>
            </a:extLst>
          </p:cNvPr>
          <p:cNvSpPr/>
          <p:nvPr/>
        </p:nvSpPr>
        <p:spPr>
          <a:xfrm rot="16200000" flipH="1" flipV="1">
            <a:off x="3735848" y="3717146"/>
            <a:ext cx="1374158" cy="1374158"/>
          </a:xfrm>
          <a:prstGeom prst="arc">
            <a:avLst>
              <a:gd name="adj1" fmla="val 19169051"/>
              <a:gd name="adj2" fmla="val 1383561"/>
            </a:avLst>
          </a:prstGeom>
          <a:ln cap="rnd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FE464857-1501-15DA-E8BD-C7C699208845}"/>
              </a:ext>
            </a:extLst>
          </p:cNvPr>
          <p:cNvSpPr/>
          <p:nvPr/>
        </p:nvSpPr>
        <p:spPr>
          <a:xfrm rot="5400000" flipH="1">
            <a:off x="3735848" y="2173078"/>
            <a:ext cx="1374158" cy="1374158"/>
          </a:xfrm>
          <a:prstGeom prst="arc">
            <a:avLst>
              <a:gd name="adj1" fmla="val 18733942"/>
              <a:gd name="adj2" fmla="val 1383561"/>
            </a:avLst>
          </a:prstGeom>
          <a:ln cap="rnd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451FB8-19EA-DFDB-2AED-9C58100A5198}"/>
              </a:ext>
            </a:extLst>
          </p:cNvPr>
          <p:cNvGrpSpPr/>
          <p:nvPr/>
        </p:nvGrpSpPr>
        <p:grpSpPr>
          <a:xfrm>
            <a:off x="8140700" y="1824195"/>
            <a:ext cx="3639820" cy="1811066"/>
            <a:chOff x="8140701" y="1824195"/>
            <a:chExt cx="3505419" cy="1660244"/>
          </a:xfrm>
        </p:grpSpPr>
        <p:sp>
          <p:nvSpPr>
            <p:cNvPr id="46" name="Rounded Rectangle 18">
              <a:extLst>
                <a:ext uri="{FF2B5EF4-FFF2-40B4-BE49-F238E27FC236}">
                  <a16:creationId xmlns:a16="http://schemas.microsoft.com/office/drawing/2014/main" id="{70178E1B-B175-64DF-6E77-320234E6CFCF}"/>
                </a:ext>
              </a:extLst>
            </p:cNvPr>
            <p:cNvSpPr/>
            <p:nvPr/>
          </p:nvSpPr>
          <p:spPr>
            <a:xfrm>
              <a:off x="8140702" y="1824195"/>
              <a:ext cx="3505418" cy="1660244"/>
            </a:xfrm>
            <a:prstGeom prst="roundRect">
              <a:avLst>
                <a:gd name="adj" fmla="val 16807"/>
              </a:avLst>
            </a:prstGeom>
            <a:solidFill>
              <a:schemeClr val="accent4">
                <a:alpha val="18596"/>
              </a:schemeClr>
            </a:solidFill>
            <a:ln w="158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t" anchorCtr="0"/>
            <a:lstStyle/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Sourcing of Raw materials and components - $48k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Development of manufacturing process - $52k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- $76k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used: Raw Materials, Quality control tools, Hiring Manager, Resource lvl 1, Resource lvl 3, Eng. Resource Lvl 5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8508AA0-0B35-A532-6717-1B6C80E7C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701" y="2868154"/>
              <a:ext cx="3505418" cy="5590"/>
            </a:xfrm>
            <a:prstGeom prst="line">
              <a:avLst/>
            </a:prstGeom>
            <a:solidFill>
              <a:srgbClr val="A5C5FA">
                <a:alpha val="18596"/>
              </a:srgbClr>
            </a:solidFill>
            <a:ln w="1587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041BE4-177C-51EB-149B-B5F09E81BD73}"/>
              </a:ext>
            </a:extLst>
          </p:cNvPr>
          <p:cNvGrpSpPr/>
          <p:nvPr/>
        </p:nvGrpSpPr>
        <p:grpSpPr>
          <a:xfrm>
            <a:off x="8163809" y="4281931"/>
            <a:ext cx="3639818" cy="1924625"/>
            <a:chOff x="8140701" y="4292337"/>
            <a:chExt cx="3505418" cy="1409138"/>
          </a:xfrm>
        </p:grpSpPr>
        <p:sp>
          <p:nvSpPr>
            <p:cNvPr id="49" name="Rounded Rectangle 18">
              <a:extLst>
                <a:ext uri="{FF2B5EF4-FFF2-40B4-BE49-F238E27FC236}">
                  <a16:creationId xmlns:a16="http://schemas.microsoft.com/office/drawing/2014/main" id="{8E54A335-37AC-8EA8-405A-28D9745958F4}"/>
                </a:ext>
              </a:extLst>
            </p:cNvPr>
            <p:cNvSpPr/>
            <p:nvPr/>
          </p:nvSpPr>
          <p:spPr>
            <a:xfrm>
              <a:off x="8140701" y="4292337"/>
              <a:ext cx="3505418" cy="1409138"/>
            </a:xfrm>
            <a:prstGeom prst="roundRect">
              <a:avLst>
                <a:gd name="adj" fmla="val 16807"/>
              </a:avLst>
            </a:prstGeom>
            <a:solidFill>
              <a:schemeClr val="accent1">
                <a:lumMod val="60000"/>
                <a:lumOff val="40000"/>
                <a:alpha val="18596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t" anchorCtr="0"/>
            <a:lstStyle/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Development of marketing plan and strategy - $10k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Product packaging and labeling - $25k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Distribution – $25k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- $69K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used: Marketing Resource lvl 3 [5], Sr. Product Manager, Design Resource lvl 1 [2]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1E6D5C-021D-C7A2-F710-E4B9F6CFA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701" y="5327929"/>
              <a:ext cx="3505418" cy="5590"/>
            </a:xfrm>
            <a:prstGeom prst="line">
              <a:avLst/>
            </a:prstGeom>
            <a:solidFill>
              <a:srgbClr val="A5C5FA">
                <a:alpha val="18596"/>
              </a:srgb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A50B6D-7FB9-853D-499F-702F29969C7A}"/>
              </a:ext>
            </a:extLst>
          </p:cNvPr>
          <p:cNvGrpSpPr/>
          <p:nvPr/>
        </p:nvGrpSpPr>
        <p:grpSpPr>
          <a:xfrm>
            <a:off x="545882" y="1726787"/>
            <a:ext cx="3591422" cy="1702213"/>
            <a:chOff x="545882" y="1726787"/>
            <a:chExt cx="3591422" cy="1560849"/>
          </a:xfrm>
        </p:grpSpPr>
        <p:sp>
          <p:nvSpPr>
            <p:cNvPr id="52" name="Rounded Rectangle 18">
              <a:extLst>
                <a:ext uri="{FF2B5EF4-FFF2-40B4-BE49-F238E27FC236}">
                  <a16:creationId xmlns:a16="http://schemas.microsoft.com/office/drawing/2014/main" id="{F123D2F3-D925-8238-6916-11CC6E546B31}"/>
                </a:ext>
              </a:extLst>
            </p:cNvPr>
            <p:cNvSpPr/>
            <p:nvPr/>
          </p:nvSpPr>
          <p:spPr>
            <a:xfrm>
              <a:off x="545882" y="1726787"/>
              <a:ext cx="3591422" cy="1560849"/>
            </a:xfrm>
            <a:prstGeom prst="roundRect">
              <a:avLst>
                <a:gd name="adj" fmla="val 16807"/>
              </a:avLst>
            </a:prstGeom>
            <a:solidFill>
              <a:schemeClr val="bg1">
                <a:lumMod val="50000"/>
                <a:alpha val="18596"/>
              </a:schemeClr>
            </a:solidFill>
            <a:ln w="158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t" anchorCtr="0"/>
            <a:lstStyle/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 &amp; D - $29K 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Creation of Product design &amp; Spec. – $55k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– $98k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used: 3D modeling software, CAD programs,      Sr. Product Manager, Resource lvl 3, Resource Lvl 5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8BF0B8-2CDC-39B1-7ED7-13F0026E7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82" y="2854567"/>
              <a:ext cx="3505418" cy="5590"/>
            </a:xfrm>
            <a:prstGeom prst="line">
              <a:avLst/>
            </a:prstGeom>
            <a:solidFill>
              <a:srgbClr val="A5C5FA">
                <a:alpha val="18596"/>
              </a:srgbClr>
            </a:solidFill>
            <a:ln w="158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125A76-A745-8609-EAE8-0E9D61C8802A}"/>
              </a:ext>
            </a:extLst>
          </p:cNvPr>
          <p:cNvGrpSpPr/>
          <p:nvPr/>
        </p:nvGrpSpPr>
        <p:grpSpPr>
          <a:xfrm>
            <a:off x="545882" y="4194929"/>
            <a:ext cx="3505418" cy="1710945"/>
            <a:chOff x="545882" y="4194929"/>
            <a:chExt cx="3505418" cy="1710945"/>
          </a:xfrm>
        </p:grpSpPr>
        <p:sp>
          <p:nvSpPr>
            <p:cNvPr id="55" name="Rounded Rectangle 18">
              <a:extLst>
                <a:ext uri="{FF2B5EF4-FFF2-40B4-BE49-F238E27FC236}">
                  <a16:creationId xmlns:a16="http://schemas.microsoft.com/office/drawing/2014/main" id="{33FD506E-E08D-DAB0-CF2E-80C23415F259}"/>
                </a:ext>
              </a:extLst>
            </p:cNvPr>
            <p:cNvSpPr/>
            <p:nvPr/>
          </p:nvSpPr>
          <p:spPr>
            <a:xfrm>
              <a:off x="545882" y="4194929"/>
              <a:ext cx="3505418" cy="1710945"/>
            </a:xfrm>
            <a:prstGeom prst="roundRect">
              <a:avLst>
                <a:gd name="adj" fmla="val 13070"/>
              </a:avLst>
            </a:prstGeom>
            <a:solidFill>
              <a:schemeClr val="accent2">
                <a:lumMod val="60000"/>
                <a:lumOff val="40000"/>
                <a:alpha val="18596"/>
              </a:schemeClr>
            </a:solidFill>
            <a:ln w="15875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t" anchorCtr="0"/>
            <a:lstStyle/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Testing of prototypes – $10k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Iterative design improvements - $20k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Refinement of product design and Spec. – $10K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- $60k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Resources used: Lab equipment and testing tools, 3D modeling Software, QA Manager, Sr. Product Manager, Resource lvl 3, Resource Lvl 5</a:t>
              </a: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171450" indent="-171450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93BE4AD-68EE-8EDF-9C6D-FF0FBBE21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82" y="5419831"/>
              <a:ext cx="3505418" cy="5590"/>
            </a:xfrm>
            <a:prstGeom prst="line">
              <a:avLst/>
            </a:prstGeom>
            <a:solidFill>
              <a:srgbClr val="A5C5FA">
                <a:alpha val="18596"/>
              </a:srgbClr>
            </a:solidFill>
            <a:ln w="15875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7" name="Rounded Rectangle 18">
            <a:extLst>
              <a:ext uri="{FF2B5EF4-FFF2-40B4-BE49-F238E27FC236}">
                <a16:creationId xmlns:a16="http://schemas.microsoft.com/office/drawing/2014/main" id="{83735C99-BCE5-814C-0E63-37835FF30932}"/>
              </a:ext>
            </a:extLst>
          </p:cNvPr>
          <p:cNvSpPr/>
          <p:nvPr/>
        </p:nvSpPr>
        <p:spPr>
          <a:xfrm>
            <a:off x="8929153" y="1625825"/>
            <a:ext cx="1928515" cy="3967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Development - $176K</a:t>
            </a: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9B8015BF-AB38-59AF-C497-D5FA6B1B6CB9}"/>
              </a:ext>
            </a:extLst>
          </p:cNvPr>
          <p:cNvSpPr/>
          <p:nvPr/>
        </p:nvSpPr>
        <p:spPr>
          <a:xfrm>
            <a:off x="8685335" y="4093967"/>
            <a:ext cx="2470367" cy="396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Marketing &amp; Launch - $129k</a:t>
            </a:r>
          </a:p>
        </p:txBody>
      </p:sp>
      <p:sp>
        <p:nvSpPr>
          <p:cNvPr id="59" name="Rounded Rectangle 18">
            <a:extLst>
              <a:ext uri="{FF2B5EF4-FFF2-40B4-BE49-F238E27FC236}">
                <a16:creationId xmlns:a16="http://schemas.microsoft.com/office/drawing/2014/main" id="{D93DA9E4-BF04-E792-0F3B-74489BC50526}"/>
              </a:ext>
            </a:extLst>
          </p:cNvPr>
          <p:cNvSpPr/>
          <p:nvPr/>
        </p:nvSpPr>
        <p:spPr>
          <a:xfrm>
            <a:off x="1334334" y="1528418"/>
            <a:ext cx="1928515" cy="3967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 – $182K</a:t>
            </a:r>
          </a:p>
        </p:txBody>
      </p:sp>
      <p:sp>
        <p:nvSpPr>
          <p:cNvPr id="60" name="Rounded Rectangle 18">
            <a:extLst>
              <a:ext uri="{FF2B5EF4-FFF2-40B4-BE49-F238E27FC236}">
                <a16:creationId xmlns:a16="http://schemas.microsoft.com/office/drawing/2014/main" id="{F23721BF-A9DC-17C1-39BD-461A9D007FB0}"/>
              </a:ext>
            </a:extLst>
          </p:cNvPr>
          <p:cNvSpPr/>
          <p:nvPr/>
        </p:nvSpPr>
        <p:spPr>
          <a:xfrm>
            <a:off x="906478" y="3996560"/>
            <a:ext cx="2784229" cy="39674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Validation- $100k</a:t>
            </a:r>
          </a:p>
        </p:txBody>
      </p:sp>
      <p:sp>
        <p:nvSpPr>
          <p:cNvPr id="61" name="Rounded Rectangle 18">
            <a:extLst>
              <a:ext uri="{FF2B5EF4-FFF2-40B4-BE49-F238E27FC236}">
                <a16:creationId xmlns:a16="http://schemas.microsoft.com/office/drawing/2014/main" id="{1F3E61A7-FE89-7183-D15E-E6BA1A494DDA}"/>
              </a:ext>
            </a:extLst>
          </p:cNvPr>
          <p:cNvSpPr/>
          <p:nvPr/>
        </p:nvSpPr>
        <p:spPr>
          <a:xfrm>
            <a:off x="5226992" y="6097931"/>
            <a:ext cx="1928515" cy="3967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Total Project Cost: 587K USD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7246E-177A-CD9A-9BD1-1AC9548078E0}"/>
              </a:ext>
            </a:extLst>
          </p:cNvPr>
          <p:cNvSpPr txBox="1"/>
          <p:nvPr/>
        </p:nvSpPr>
        <p:spPr>
          <a:xfrm>
            <a:off x="2533649" y="104791"/>
            <a:ext cx="731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Cost Categorization</a:t>
            </a:r>
            <a:endParaRPr lang="en-US" sz="400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63" name="object 19">
            <a:extLst>
              <a:ext uri="{FF2B5EF4-FFF2-40B4-BE49-F238E27FC236}">
                <a16:creationId xmlns:a16="http://schemas.microsoft.com/office/drawing/2014/main" id="{4982339E-12FC-A445-A442-2947DBA85FA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220" y="6384425"/>
            <a:ext cx="2127780" cy="473575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0CF6B4C-D92E-6185-8E5A-CD317BDEA74E}"/>
              </a:ext>
            </a:extLst>
          </p:cNvPr>
          <p:cNvGrpSpPr/>
          <p:nvPr/>
        </p:nvGrpSpPr>
        <p:grpSpPr>
          <a:xfrm rot="10800000">
            <a:off x="3070259" y="5380189"/>
            <a:ext cx="6274516" cy="2813920"/>
            <a:chOff x="5668775" y="1917931"/>
            <a:chExt cx="790769" cy="960539"/>
          </a:xfrm>
        </p:grpSpPr>
        <p:sp>
          <p:nvSpPr>
            <p:cNvPr id="157" name="Freeform: Shape 22">
              <a:extLst>
                <a:ext uri="{FF2B5EF4-FFF2-40B4-BE49-F238E27FC236}">
                  <a16:creationId xmlns:a16="http://schemas.microsoft.com/office/drawing/2014/main" id="{95287DDF-7163-FF78-F8EC-58FD9EBA5F8F}"/>
                </a:ext>
              </a:extLst>
            </p:cNvPr>
            <p:cNvSpPr/>
            <p:nvPr/>
          </p:nvSpPr>
          <p:spPr>
            <a:xfrm>
              <a:off x="5937426" y="1917931"/>
              <a:ext cx="251927" cy="251927"/>
            </a:xfrm>
            <a:custGeom>
              <a:avLst/>
              <a:gdLst>
                <a:gd name="connsiteX0" fmla="*/ 257525 w 251926"/>
                <a:gd name="connsiteY0" fmla="*/ 128902 h 251926"/>
                <a:gd name="connsiteX1" fmla="*/ 128763 w 251926"/>
                <a:gd name="connsiteY1" fmla="*/ 257805 h 251926"/>
                <a:gd name="connsiteX2" fmla="*/ 0 w 251926"/>
                <a:gd name="connsiteY2" fmla="*/ 128902 h 251926"/>
                <a:gd name="connsiteX3" fmla="*/ 128763 w 251926"/>
                <a:gd name="connsiteY3" fmla="*/ 0 h 251926"/>
                <a:gd name="connsiteX4" fmla="*/ 257525 w 251926"/>
                <a:gd name="connsiteY4" fmla="*/ 128902 h 2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6" h="251926">
                  <a:moveTo>
                    <a:pt x="257525" y="128902"/>
                  </a:moveTo>
                  <a:cubicBezTo>
                    <a:pt x="257525" y="200093"/>
                    <a:pt x="199876" y="257805"/>
                    <a:pt x="128763" y="257805"/>
                  </a:cubicBezTo>
                  <a:cubicBezTo>
                    <a:pt x="57649" y="257805"/>
                    <a:pt x="0" y="200093"/>
                    <a:pt x="0" y="128902"/>
                  </a:cubicBezTo>
                  <a:cubicBezTo>
                    <a:pt x="0" y="57711"/>
                    <a:pt x="57649" y="0"/>
                    <a:pt x="128763" y="0"/>
                  </a:cubicBezTo>
                  <a:cubicBezTo>
                    <a:pt x="199876" y="0"/>
                    <a:pt x="257525" y="57711"/>
                    <a:pt x="257525" y="128902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8" name="Freeform: Shape 23">
              <a:extLst>
                <a:ext uri="{FF2B5EF4-FFF2-40B4-BE49-F238E27FC236}">
                  <a16:creationId xmlns:a16="http://schemas.microsoft.com/office/drawing/2014/main" id="{0B53D95D-F81C-69B0-C3E6-3A73F9890418}"/>
                </a:ext>
              </a:extLst>
            </p:cNvPr>
            <p:cNvSpPr/>
            <p:nvPr/>
          </p:nvSpPr>
          <p:spPr>
            <a:xfrm>
              <a:off x="5929519" y="1930877"/>
              <a:ext cx="272920" cy="272920"/>
            </a:xfrm>
            <a:custGeom>
              <a:avLst/>
              <a:gdLst>
                <a:gd name="connsiteX0" fmla="*/ 273340 w 272920"/>
                <a:gd name="connsiteY0" fmla="*/ 136810 h 272920"/>
                <a:gd name="connsiteX1" fmla="*/ 136670 w 272920"/>
                <a:gd name="connsiteY1" fmla="*/ 273620 h 272920"/>
                <a:gd name="connsiteX2" fmla="*/ 0 w 272920"/>
                <a:gd name="connsiteY2" fmla="*/ 136810 h 272920"/>
                <a:gd name="connsiteX3" fmla="*/ 136670 w 272920"/>
                <a:gd name="connsiteY3" fmla="*/ 0 h 272920"/>
                <a:gd name="connsiteX4" fmla="*/ 273340 w 272920"/>
                <a:gd name="connsiteY4" fmla="*/ 136810 h 27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20" h="272920">
                  <a:moveTo>
                    <a:pt x="273340" y="136810"/>
                  </a:moveTo>
                  <a:cubicBezTo>
                    <a:pt x="273340" y="212368"/>
                    <a:pt x="212151" y="273620"/>
                    <a:pt x="136670" y="273620"/>
                  </a:cubicBezTo>
                  <a:cubicBezTo>
                    <a:pt x="61189" y="273620"/>
                    <a:pt x="0" y="212368"/>
                    <a:pt x="0" y="136810"/>
                  </a:cubicBezTo>
                  <a:cubicBezTo>
                    <a:pt x="0" y="61252"/>
                    <a:pt x="61189" y="0"/>
                    <a:pt x="136670" y="0"/>
                  </a:cubicBezTo>
                  <a:cubicBezTo>
                    <a:pt x="212151" y="0"/>
                    <a:pt x="273340" y="61252"/>
                    <a:pt x="273340" y="13681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9" name="Freeform: Shape 24">
              <a:extLst>
                <a:ext uri="{FF2B5EF4-FFF2-40B4-BE49-F238E27FC236}">
                  <a16:creationId xmlns:a16="http://schemas.microsoft.com/office/drawing/2014/main" id="{A7141303-232E-5086-A702-7B1F69044074}"/>
                </a:ext>
              </a:extLst>
            </p:cNvPr>
            <p:cNvSpPr/>
            <p:nvPr/>
          </p:nvSpPr>
          <p:spPr>
            <a:xfrm>
              <a:off x="5920421" y="1942773"/>
              <a:ext cx="286916" cy="286916"/>
            </a:xfrm>
            <a:custGeom>
              <a:avLst/>
              <a:gdLst>
                <a:gd name="connsiteX0" fmla="*/ 291535 w 286916"/>
                <a:gd name="connsiteY0" fmla="*/ 145837 h 286916"/>
                <a:gd name="connsiteX1" fmla="*/ 145768 w 286916"/>
                <a:gd name="connsiteY1" fmla="*/ 291675 h 286916"/>
                <a:gd name="connsiteX2" fmla="*/ 0 w 286916"/>
                <a:gd name="connsiteY2" fmla="*/ 145837 h 286916"/>
                <a:gd name="connsiteX3" fmla="*/ 145768 w 286916"/>
                <a:gd name="connsiteY3" fmla="*/ 0 h 286916"/>
                <a:gd name="connsiteX4" fmla="*/ 291535 w 286916"/>
                <a:gd name="connsiteY4" fmla="*/ 145837 h 2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16" h="286916">
                  <a:moveTo>
                    <a:pt x="291535" y="145837"/>
                  </a:moveTo>
                  <a:cubicBezTo>
                    <a:pt x="291535" y="226381"/>
                    <a:pt x="226273" y="291675"/>
                    <a:pt x="145768" y="291675"/>
                  </a:cubicBezTo>
                  <a:cubicBezTo>
                    <a:pt x="65262" y="291675"/>
                    <a:pt x="0" y="226381"/>
                    <a:pt x="0" y="145837"/>
                  </a:cubicBezTo>
                  <a:cubicBezTo>
                    <a:pt x="0" y="65294"/>
                    <a:pt x="65262" y="0"/>
                    <a:pt x="145768" y="0"/>
                  </a:cubicBezTo>
                  <a:cubicBezTo>
                    <a:pt x="226273" y="0"/>
                    <a:pt x="291535" y="65294"/>
                    <a:pt x="291535" y="14583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0" name="Freeform: Shape 25">
              <a:extLst>
                <a:ext uri="{FF2B5EF4-FFF2-40B4-BE49-F238E27FC236}">
                  <a16:creationId xmlns:a16="http://schemas.microsoft.com/office/drawing/2014/main" id="{65A540EA-6DD8-7557-86BF-1E1689936E8B}"/>
                </a:ext>
              </a:extLst>
            </p:cNvPr>
            <p:cNvSpPr/>
            <p:nvPr/>
          </p:nvSpPr>
          <p:spPr>
            <a:xfrm>
              <a:off x="5910357" y="1953493"/>
              <a:ext cx="307910" cy="307910"/>
            </a:xfrm>
            <a:custGeom>
              <a:avLst/>
              <a:gdLst>
                <a:gd name="connsiteX0" fmla="*/ 306358 w 307910"/>
                <a:gd name="connsiteY0" fmla="*/ 196140 h 307910"/>
                <a:gd name="connsiteX1" fmla="*/ 115664 w 307910"/>
                <a:gd name="connsiteY1" fmla="*/ 306568 h 307910"/>
                <a:gd name="connsiteX2" fmla="*/ 5306 w 307910"/>
                <a:gd name="connsiteY2" fmla="*/ 115733 h 307910"/>
                <a:gd name="connsiteX3" fmla="*/ 196000 w 307910"/>
                <a:gd name="connsiteY3" fmla="*/ 5306 h 307910"/>
                <a:gd name="connsiteX4" fmla="*/ 306358 w 307910"/>
                <a:gd name="connsiteY4" fmla="*/ 196140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910" h="307910">
                  <a:moveTo>
                    <a:pt x="306358" y="196140"/>
                  </a:moveTo>
                  <a:cubicBezTo>
                    <a:pt x="284174" y="279346"/>
                    <a:pt x="198799" y="328751"/>
                    <a:pt x="115664" y="306568"/>
                  </a:cubicBezTo>
                  <a:cubicBezTo>
                    <a:pt x="32528" y="284384"/>
                    <a:pt x="-16878" y="198939"/>
                    <a:pt x="5306" y="115733"/>
                  </a:cubicBezTo>
                  <a:cubicBezTo>
                    <a:pt x="27489" y="32527"/>
                    <a:pt x="112864" y="-16878"/>
                    <a:pt x="196000" y="5306"/>
                  </a:cubicBezTo>
                  <a:cubicBezTo>
                    <a:pt x="279066" y="27489"/>
                    <a:pt x="328472" y="112934"/>
                    <a:pt x="306358" y="19614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1" name="Freeform: Shape 26">
              <a:extLst>
                <a:ext uri="{FF2B5EF4-FFF2-40B4-BE49-F238E27FC236}">
                  <a16:creationId xmlns:a16="http://schemas.microsoft.com/office/drawing/2014/main" id="{69977336-43E4-DA40-3888-16F26FA8100E}"/>
                </a:ext>
              </a:extLst>
            </p:cNvPr>
            <p:cNvSpPr/>
            <p:nvPr/>
          </p:nvSpPr>
          <p:spPr>
            <a:xfrm>
              <a:off x="5899363" y="1963423"/>
              <a:ext cx="328904" cy="328904"/>
            </a:xfrm>
            <a:custGeom>
              <a:avLst/>
              <a:gdLst>
                <a:gd name="connsiteX0" fmla="*/ 333449 w 328904"/>
                <a:gd name="connsiteY0" fmla="*/ 166691 h 328904"/>
                <a:gd name="connsiteX1" fmla="*/ 167033 w 328904"/>
                <a:gd name="connsiteY1" fmla="*/ 333589 h 328904"/>
                <a:gd name="connsiteX2" fmla="*/ 206 w 328904"/>
                <a:gd name="connsiteY2" fmla="*/ 167103 h 328904"/>
                <a:gd name="connsiteX3" fmla="*/ 166621 w 328904"/>
                <a:gd name="connsiteY3" fmla="*/ 206 h 328904"/>
                <a:gd name="connsiteX4" fmla="*/ 333449 w 328904"/>
                <a:gd name="connsiteY4" fmla="*/ 166691 h 3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04" h="328904">
                  <a:moveTo>
                    <a:pt x="333449" y="166691"/>
                  </a:moveTo>
                  <a:cubicBezTo>
                    <a:pt x="333562" y="258753"/>
                    <a:pt x="259056" y="333475"/>
                    <a:pt x="167033" y="333589"/>
                  </a:cubicBezTo>
                  <a:cubicBezTo>
                    <a:pt x="75011" y="333702"/>
                    <a:pt x="320" y="259164"/>
                    <a:pt x="206" y="167103"/>
                  </a:cubicBezTo>
                  <a:cubicBezTo>
                    <a:pt x="92" y="75042"/>
                    <a:pt x="74599" y="320"/>
                    <a:pt x="166621" y="206"/>
                  </a:cubicBezTo>
                  <a:cubicBezTo>
                    <a:pt x="258644" y="92"/>
                    <a:pt x="333335" y="74630"/>
                    <a:pt x="333449" y="16669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2" name="Freeform: Shape 27">
              <a:extLst>
                <a:ext uri="{FF2B5EF4-FFF2-40B4-BE49-F238E27FC236}">
                  <a16:creationId xmlns:a16="http://schemas.microsoft.com/office/drawing/2014/main" id="{4B04DC34-CDF4-BD98-6E91-4A762AAAD0F8}"/>
                </a:ext>
              </a:extLst>
            </p:cNvPr>
            <p:cNvSpPr/>
            <p:nvPr/>
          </p:nvSpPr>
          <p:spPr>
            <a:xfrm>
              <a:off x="5887864" y="1972847"/>
              <a:ext cx="349898" cy="349898"/>
            </a:xfrm>
            <a:custGeom>
              <a:avLst/>
              <a:gdLst>
                <a:gd name="connsiteX0" fmla="*/ 356425 w 349897"/>
                <a:gd name="connsiteY0" fmla="*/ 178168 h 349897"/>
                <a:gd name="connsiteX1" fmla="*/ 178556 w 349897"/>
                <a:gd name="connsiteY1" fmla="*/ 356565 h 349897"/>
                <a:gd name="connsiteX2" fmla="*/ 229 w 349897"/>
                <a:gd name="connsiteY2" fmla="*/ 178626 h 349897"/>
                <a:gd name="connsiteX3" fmla="*/ 178098 w 349897"/>
                <a:gd name="connsiteY3" fmla="*/ 229 h 349897"/>
                <a:gd name="connsiteX4" fmla="*/ 356425 w 349897"/>
                <a:gd name="connsiteY4" fmla="*/ 178168 h 3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7" h="349897">
                  <a:moveTo>
                    <a:pt x="356425" y="178168"/>
                  </a:moveTo>
                  <a:cubicBezTo>
                    <a:pt x="356552" y="276567"/>
                    <a:pt x="276917" y="356439"/>
                    <a:pt x="178556" y="356565"/>
                  </a:cubicBezTo>
                  <a:cubicBezTo>
                    <a:pt x="80196" y="356692"/>
                    <a:pt x="356" y="277026"/>
                    <a:pt x="229" y="178626"/>
                  </a:cubicBezTo>
                  <a:cubicBezTo>
                    <a:pt x="102" y="80227"/>
                    <a:pt x="79737" y="356"/>
                    <a:pt x="178098" y="229"/>
                  </a:cubicBezTo>
                  <a:cubicBezTo>
                    <a:pt x="276459" y="103"/>
                    <a:pt x="356299" y="79769"/>
                    <a:pt x="356425" y="1781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3" name="Freeform: Shape 28">
              <a:extLst>
                <a:ext uri="{FF2B5EF4-FFF2-40B4-BE49-F238E27FC236}">
                  <a16:creationId xmlns:a16="http://schemas.microsoft.com/office/drawing/2014/main" id="{C6D5BEF2-D444-2377-A2AA-E1DE0D049946}"/>
                </a:ext>
              </a:extLst>
            </p:cNvPr>
            <p:cNvSpPr/>
            <p:nvPr/>
          </p:nvSpPr>
          <p:spPr>
            <a:xfrm>
              <a:off x="5876124" y="1981892"/>
              <a:ext cx="377890" cy="377890"/>
            </a:xfrm>
            <a:custGeom>
              <a:avLst/>
              <a:gdLst>
                <a:gd name="connsiteX0" fmla="*/ 380129 w 377889"/>
                <a:gd name="connsiteY0" fmla="*/ 190205 h 377889"/>
                <a:gd name="connsiteX1" fmla="*/ 190065 w 377889"/>
                <a:gd name="connsiteY1" fmla="*/ 380409 h 377889"/>
                <a:gd name="connsiteX2" fmla="*/ 0 w 377889"/>
                <a:gd name="connsiteY2" fmla="*/ 190205 h 377889"/>
                <a:gd name="connsiteX3" fmla="*/ 190065 w 377889"/>
                <a:gd name="connsiteY3" fmla="*/ 0 h 377889"/>
                <a:gd name="connsiteX4" fmla="*/ 380129 w 377889"/>
                <a:gd name="connsiteY4" fmla="*/ 190205 h 37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889" h="377889">
                  <a:moveTo>
                    <a:pt x="380129" y="190205"/>
                  </a:moveTo>
                  <a:cubicBezTo>
                    <a:pt x="380129" y="295252"/>
                    <a:pt x="295034" y="380409"/>
                    <a:pt x="190065" y="380409"/>
                  </a:cubicBezTo>
                  <a:cubicBezTo>
                    <a:pt x="85095" y="380409"/>
                    <a:pt x="0" y="295252"/>
                    <a:pt x="0" y="190205"/>
                  </a:cubicBezTo>
                  <a:cubicBezTo>
                    <a:pt x="0" y="85158"/>
                    <a:pt x="85095" y="0"/>
                    <a:pt x="190065" y="0"/>
                  </a:cubicBezTo>
                  <a:cubicBezTo>
                    <a:pt x="295034" y="0"/>
                    <a:pt x="380129" y="85158"/>
                    <a:pt x="380129" y="1902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4" name="Freeform: Shape 29">
              <a:extLst>
                <a:ext uri="{FF2B5EF4-FFF2-40B4-BE49-F238E27FC236}">
                  <a16:creationId xmlns:a16="http://schemas.microsoft.com/office/drawing/2014/main" id="{8EF058F2-E648-0072-528E-D8DE8C4B8F90}"/>
                </a:ext>
              </a:extLst>
            </p:cNvPr>
            <p:cNvSpPr/>
            <p:nvPr/>
          </p:nvSpPr>
          <p:spPr>
            <a:xfrm>
              <a:off x="5863738" y="1990360"/>
              <a:ext cx="398884" cy="398884"/>
            </a:xfrm>
            <a:custGeom>
              <a:avLst/>
              <a:gdLst>
                <a:gd name="connsiteX0" fmla="*/ 404902 w 398883"/>
                <a:gd name="connsiteY0" fmla="*/ 202661 h 398883"/>
                <a:gd name="connsiteX1" fmla="*/ 202451 w 398883"/>
                <a:gd name="connsiteY1" fmla="*/ 405322 h 398883"/>
                <a:gd name="connsiteX2" fmla="*/ 0 w 398883"/>
                <a:gd name="connsiteY2" fmla="*/ 202661 h 398883"/>
                <a:gd name="connsiteX3" fmla="*/ 202451 w 398883"/>
                <a:gd name="connsiteY3" fmla="*/ 0 h 398883"/>
                <a:gd name="connsiteX4" fmla="*/ 404902 w 398883"/>
                <a:gd name="connsiteY4" fmla="*/ 202661 h 39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83" h="398883">
                  <a:moveTo>
                    <a:pt x="404902" y="202661"/>
                  </a:moveTo>
                  <a:cubicBezTo>
                    <a:pt x="404902" y="314588"/>
                    <a:pt x="314262" y="405322"/>
                    <a:pt x="202451" y="405322"/>
                  </a:cubicBezTo>
                  <a:cubicBezTo>
                    <a:pt x="90641" y="405322"/>
                    <a:pt x="0" y="314588"/>
                    <a:pt x="0" y="202661"/>
                  </a:cubicBezTo>
                  <a:cubicBezTo>
                    <a:pt x="0" y="90734"/>
                    <a:pt x="90641" y="0"/>
                    <a:pt x="202451" y="0"/>
                  </a:cubicBezTo>
                  <a:cubicBezTo>
                    <a:pt x="314262" y="0"/>
                    <a:pt x="404902" y="90734"/>
                    <a:pt x="404902" y="20266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5" name="Freeform: Shape 30">
              <a:extLst>
                <a:ext uri="{FF2B5EF4-FFF2-40B4-BE49-F238E27FC236}">
                  <a16:creationId xmlns:a16="http://schemas.microsoft.com/office/drawing/2014/main" id="{73ABA083-2AFC-10B5-8865-CAD4BE116414}"/>
                </a:ext>
              </a:extLst>
            </p:cNvPr>
            <p:cNvSpPr/>
            <p:nvPr/>
          </p:nvSpPr>
          <p:spPr>
            <a:xfrm>
              <a:off x="5850865" y="1998413"/>
              <a:ext cx="426876" cy="426876"/>
            </a:xfrm>
            <a:custGeom>
              <a:avLst/>
              <a:gdLst>
                <a:gd name="connsiteX0" fmla="*/ 402099 w 426875"/>
                <a:gd name="connsiteY0" fmla="*/ 322600 h 426875"/>
                <a:gd name="connsiteX1" fmla="*/ 108255 w 426875"/>
                <a:gd name="connsiteY1" fmla="*/ 402377 h 426875"/>
                <a:gd name="connsiteX2" fmla="*/ 28548 w 426875"/>
                <a:gd name="connsiteY2" fmla="*/ 108322 h 426875"/>
                <a:gd name="connsiteX3" fmla="*/ 322393 w 426875"/>
                <a:gd name="connsiteY3" fmla="*/ 28546 h 426875"/>
                <a:gd name="connsiteX4" fmla="*/ 402099 w 426875"/>
                <a:gd name="connsiteY4" fmla="*/ 322600 h 42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875" h="426875">
                  <a:moveTo>
                    <a:pt x="402099" y="322600"/>
                  </a:moveTo>
                  <a:cubicBezTo>
                    <a:pt x="342967" y="425820"/>
                    <a:pt x="211405" y="461509"/>
                    <a:pt x="108255" y="402377"/>
                  </a:cubicBezTo>
                  <a:cubicBezTo>
                    <a:pt x="5105" y="343244"/>
                    <a:pt x="-30585" y="211542"/>
                    <a:pt x="28548" y="108322"/>
                  </a:cubicBezTo>
                  <a:cubicBezTo>
                    <a:pt x="87681" y="5103"/>
                    <a:pt x="219243" y="-30587"/>
                    <a:pt x="322393" y="28546"/>
                  </a:cubicBezTo>
                  <a:cubicBezTo>
                    <a:pt x="425472" y="87748"/>
                    <a:pt x="461162" y="219380"/>
                    <a:pt x="402099" y="322600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6" name="Freeform: Shape 31">
              <a:extLst>
                <a:ext uri="{FF2B5EF4-FFF2-40B4-BE49-F238E27FC236}">
                  <a16:creationId xmlns:a16="http://schemas.microsoft.com/office/drawing/2014/main" id="{52074531-58DD-16FB-CE16-47F09AF22EA5}"/>
                </a:ext>
              </a:extLst>
            </p:cNvPr>
            <p:cNvSpPr/>
            <p:nvPr/>
          </p:nvSpPr>
          <p:spPr>
            <a:xfrm>
              <a:off x="5837490" y="2005826"/>
              <a:ext cx="454867" cy="454867"/>
            </a:xfrm>
            <a:custGeom>
              <a:avLst/>
              <a:gdLst>
                <a:gd name="connsiteX0" fmla="*/ 229081 w 454867"/>
                <a:gd name="connsiteY0" fmla="*/ 368 h 454867"/>
                <a:gd name="connsiteX1" fmla="*/ 457056 w 454867"/>
                <a:gd name="connsiteY1" fmla="*/ 229290 h 454867"/>
                <a:gd name="connsiteX2" fmla="*/ 228343 w 454867"/>
                <a:gd name="connsiteY2" fmla="*/ 457475 h 454867"/>
                <a:gd name="connsiteX3" fmla="*/ 369 w 454867"/>
                <a:gd name="connsiteY3" fmla="*/ 228553 h 454867"/>
                <a:gd name="connsiteX4" fmla="*/ 229081 w 454867"/>
                <a:gd name="connsiteY4" fmla="*/ 368 h 45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67" h="454867">
                  <a:moveTo>
                    <a:pt x="229081" y="368"/>
                  </a:moveTo>
                  <a:cubicBezTo>
                    <a:pt x="355191" y="572"/>
                    <a:pt x="457259" y="103063"/>
                    <a:pt x="457056" y="229290"/>
                  </a:cubicBezTo>
                  <a:cubicBezTo>
                    <a:pt x="456852" y="355517"/>
                    <a:pt x="354454" y="457678"/>
                    <a:pt x="228343" y="457475"/>
                  </a:cubicBezTo>
                  <a:cubicBezTo>
                    <a:pt x="102233" y="457272"/>
                    <a:pt x="165" y="354780"/>
                    <a:pt x="369" y="228553"/>
                  </a:cubicBezTo>
                  <a:cubicBezTo>
                    <a:pt x="572" y="102327"/>
                    <a:pt x="102970" y="165"/>
                    <a:pt x="229081" y="36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Freeform: Shape 32">
              <a:extLst>
                <a:ext uri="{FF2B5EF4-FFF2-40B4-BE49-F238E27FC236}">
                  <a16:creationId xmlns:a16="http://schemas.microsoft.com/office/drawing/2014/main" id="{E7C9BBAC-AE48-5BE4-10F7-38753FA65093}"/>
                </a:ext>
              </a:extLst>
            </p:cNvPr>
            <p:cNvSpPr/>
            <p:nvPr/>
          </p:nvSpPr>
          <p:spPr>
            <a:xfrm>
              <a:off x="5824479" y="2013803"/>
              <a:ext cx="482859" cy="482859"/>
            </a:xfrm>
            <a:custGeom>
              <a:avLst/>
              <a:gdLst>
                <a:gd name="connsiteX0" fmla="*/ 483419 w 482859"/>
                <a:gd name="connsiteY0" fmla="*/ 241849 h 482859"/>
                <a:gd name="connsiteX1" fmla="*/ 241709 w 482859"/>
                <a:gd name="connsiteY1" fmla="*/ 483699 h 482859"/>
                <a:gd name="connsiteX2" fmla="*/ 0 w 482859"/>
                <a:gd name="connsiteY2" fmla="*/ 241849 h 482859"/>
                <a:gd name="connsiteX3" fmla="*/ 241709 w 482859"/>
                <a:gd name="connsiteY3" fmla="*/ 0 h 482859"/>
                <a:gd name="connsiteX4" fmla="*/ 483419 w 482859"/>
                <a:gd name="connsiteY4" fmla="*/ 241849 h 48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859" h="482859">
                  <a:moveTo>
                    <a:pt x="483419" y="241849"/>
                  </a:moveTo>
                  <a:cubicBezTo>
                    <a:pt x="483419" y="375419"/>
                    <a:pt x="375202" y="483699"/>
                    <a:pt x="241709" y="483699"/>
                  </a:cubicBezTo>
                  <a:cubicBezTo>
                    <a:pt x="108217" y="483699"/>
                    <a:pt x="0" y="375419"/>
                    <a:pt x="0" y="241849"/>
                  </a:cubicBezTo>
                  <a:cubicBezTo>
                    <a:pt x="0" y="108280"/>
                    <a:pt x="108217" y="0"/>
                    <a:pt x="241709" y="0"/>
                  </a:cubicBezTo>
                  <a:cubicBezTo>
                    <a:pt x="375202" y="0"/>
                    <a:pt x="483419" y="108280"/>
                    <a:pt x="483419" y="24184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8" name="Freeform: Shape 33">
              <a:extLst>
                <a:ext uri="{FF2B5EF4-FFF2-40B4-BE49-F238E27FC236}">
                  <a16:creationId xmlns:a16="http://schemas.microsoft.com/office/drawing/2014/main" id="{684FED8A-8C78-7F7E-0166-DFEF5BB574A9}"/>
                </a:ext>
              </a:extLst>
            </p:cNvPr>
            <p:cNvSpPr/>
            <p:nvPr/>
          </p:nvSpPr>
          <p:spPr>
            <a:xfrm>
              <a:off x="5810973" y="2021081"/>
              <a:ext cx="503853" cy="510851"/>
            </a:xfrm>
            <a:custGeom>
              <a:avLst/>
              <a:gdLst>
                <a:gd name="connsiteX0" fmla="*/ 510431 w 503853"/>
                <a:gd name="connsiteY0" fmla="*/ 255426 h 510851"/>
                <a:gd name="connsiteX1" fmla="*/ 255216 w 503853"/>
                <a:gd name="connsiteY1" fmla="*/ 510851 h 510851"/>
                <a:gd name="connsiteX2" fmla="*/ 0 w 503853"/>
                <a:gd name="connsiteY2" fmla="*/ 255426 h 510851"/>
                <a:gd name="connsiteX3" fmla="*/ 255216 w 503853"/>
                <a:gd name="connsiteY3" fmla="*/ 0 h 510851"/>
                <a:gd name="connsiteX4" fmla="*/ 510431 w 503853"/>
                <a:gd name="connsiteY4" fmla="*/ 255426 h 5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853" h="510851">
                  <a:moveTo>
                    <a:pt x="510431" y="255426"/>
                  </a:moveTo>
                  <a:cubicBezTo>
                    <a:pt x="510431" y="396493"/>
                    <a:pt x="396167" y="510851"/>
                    <a:pt x="255216" y="510851"/>
                  </a:cubicBezTo>
                  <a:cubicBezTo>
                    <a:pt x="114264" y="510851"/>
                    <a:pt x="0" y="396493"/>
                    <a:pt x="0" y="255426"/>
                  </a:cubicBezTo>
                  <a:cubicBezTo>
                    <a:pt x="0" y="114358"/>
                    <a:pt x="114264" y="0"/>
                    <a:pt x="255216" y="0"/>
                  </a:cubicBezTo>
                  <a:cubicBezTo>
                    <a:pt x="396167" y="0"/>
                    <a:pt x="510431" y="114358"/>
                    <a:pt x="510431" y="255426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9" name="Freeform: Shape 34">
              <a:extLst>
                <a:ext uri="{FF2B5EF4-FFF2-40B4-BE49-F238E27FC236}">
                  <a16:creationId xmlns:a16="http://schemas.microsoft.com/office/drawing/2014/main" id="{30118BD8-6534-9C09-9099-EA12EDC735DF}"/>
                </a:ext>
              </a:extLst>
            </p:cNvPr>
            <p:cNvSpPr/>
            <p:nvPr/>
          </p:nvSpPr>
          <p:spPr>
            <a:xfrm>
              <a:off x="5797257" y="2028288"/>
              <a:ext cx="531845" cy="531845"/>
            </a:xfrm>
            <a:custGeom>
              <a:avLst/>
              <a:gdLst>
                <a:gd name="connsiteX0" fmla="*/ 537863 w 531844"/>
                <a:gd name="connsiteY0" fmla="*/ 269141 h 531844"/>
                <a:gd name="connsiteX1" fmla="*/ 268932 w 531844"/>
                <a:gd name="connsiteY1" fmla="*/ 538283 h 531844"/>
                <a:gd name="connsiteX2" fmla="*/ 0 w 531844"/>
                <a:gd name="connsiteY2" fmla="*/ 269141 h 531844"/>
                <a:gd name="connsiteX3" fmla="*/ 268932 w 531844"/>
                <a:gd name="connsiteY3" fmla="*/ 0 h 531844"/>
                <a:gd name="connsiteX4" fmla="*/ 537863 w 531844"/>
                <a:gd name="connsiteY4" fmla="*/ 269141 h 5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44" h="531844">
                  <a:moveTo>
                    <a:pt x="537863" y="269141"/>
                  </a:moveTo>
                  <a:cubicBezTo>
                    <a:pt x="537863" y="417784"/>
                    <a:pt x="417459" y="538283"/>
                    <a:pt x="268932" y="538283"/>
                  </a:cubicBezTo>
                  <a:cubicBezTo>
                    <a:pt x="120405" y="538283"/>
                    <a:pt x="0" y="417784"/>
                    <a:pt x="0" y="269141"/>
                  </a:cubicBezTo>
                  <a:cubicBezTo>
                    <a:pt x="0" y="120499"/>
                    <a:pt x="120405" y="0"/>
                    <a:pt x="268932" y="0"/>
                  </a:cubicBezTo>
                  <a:cubicBezTo>
                    <a:pt x="417459" y="0"/>
                    <a:pt x="537863" y="120499"/>
                    <a:pt x="537863" y="26914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0" name="Freeform: Shape 35">
              <a:extLst>
                <a:ext uri="{FF2B5EF4-FFF2-40B4-BE49-F238E27FC236}">
                  <a16:creationId xmlns:a16="http://schemas.microsoft.com/office/drawing/2014/main" id="{8BA0AD82-655B-DB80-7D87-B30D791DD9EB}"/>
                </a:ext>
              </a:extLst>
            </p:cNvPr>
            <p:cNvSpPr/>
            <p:nvPr/>
          </p:nvSpPr>
          <p:spPr>
            <a:xfrm>
              <a:off x="5783331" y="2035216"/>
              <a:ext cx="559837" cy="559837"/>
            </a:xfrm>
            <a:custGeom>
              <a:avLst/>
              <a:gdLst>
                <a:gd name="connsiteX0" fmla="*/ 565715 w 559836"/>
                <a:gd name="connsiteY0" fmla="*/ 283067 h 559836"/>
                <a:gd name="connsiteX1" fmla="*/ 282857 w 559836"/>
                <a:gd name="connsiteY1" fmla="*/ 566135 h 559836"/>
                <a:gd name="connsiteX2" fmla="*/ 0 w 559836"/>
                <a:gd name="connsiteY2" fmla="*/ 283067 h 559836"/>
                <a:gd name="connsiteX3" fmla="*/ 282857 w 559836"/>
                <a:gd name="connsiteY3" fmla="*/ 0 h 559836"/>
                <a:gd name="connsiteX4" fmla="*/ 565715 w 559836"/>
                <a:gd name="connsiteY4" fmla="*/ 283067 h 55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36" h="559836">
                  <a:moveTo>
                    <a:pt x="565715" y="283067"/>
                  </a:moveTo>
                  <a:cubicBezTo>
                    <a:pt x="565715" y="439401"/>
                    <a:pt x="439075" y="566135"/>
                    <a:pt x="282857" y="566135"/>
                  </a:cubicBezTo>
                  <a:cubicBezTo>
                    <a:pt x="126639" y="566135"/>
                    <a:pt x="0" y="439401"/>
                    <a:pt x="0" y="283067"/>
                  </a:cubicBezTo>
                  <a:cubicBezTo>
                    <a:pt x="0" y="126734"/>
                    <a:pt x="126639" y="0"/>
                    <a:pt x="282857" y="0"/>
                  </a:cubicBezTo>
                  <a:cubicBezTo>
                    <a:pt x="439075" y="0"/>
                    <a:pt x="565715" y="126733"/>
                    <a:pt x="565715" y="2830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1" name="Freeform: Shape 36">
              <a:extLst>
                <a:ext uri="{FF2B5EF4-FFF2-40B4-BE49-F238E27FC236}">
                  <a16:creationId xmlns:a16="http://schemas.microsoft.com/office/drawing/2014/main" id="{11A60C69-0F9D-B0A2-3134-689D604274ED}"/>
                </a:ext>
              </a:extLst>
            </p:cNvPr>
            <p:cNvSpPr/>
            <p:nvPr/>
          </p:nvSpPr>
          <p:spPr>
            <a:xfrm>
              <a:off x="5769335" y="2042144"/>
              <a:ext cx="587829" cy="587829"/>
            </a:xfrm>
            <a:custGeom>
              <a:avLst/>
              <a:gdLst>
                <a:gd name="connsiteX0" fmla="*/ 593707 w 587828"/>
                <a:gd name="connsiteY0" fmla="*/ 297063 h 587828"/>
                <a:gd name="connsiteX1" fmla="*/ 296853 w 587828"/>
                <a:gd name="connsiteY1" fmla="*/ 594127 h 587828"/>
                <a:gd name="connsiteX2" fmla="*/ 0 w 587828"/>
                <a:gd name="connsiteY2" fmla="*/ 297063 h 587828"/>
                <a:gd name="connsiteX3" fmla="*/ 296853 w 587828"/>
                <a:gd name="connsiteY3" fmla="*/ 0 h 587828"/>
                <a:gd name="connsiteX4" fmla="*/ 593707 w 587828"/>
                <a:gd name="connsiteY4" fmla="*/ 297063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28" h="587828">
                  <a:moveTo>
                    <a:pt x="593707" y="297063"/>
                  </a:moveTo>
                  <a:cubicBezTo>
                    <a:pt x="593707" y="461127"/>
                    <a:pt x="460801" y="594127"/>
                    <a:pt x="296853" y="594127"/>
                  </a:cubicBezTo>
                  <a:cubicBezTo>
                    <a:pt x="132906" y="594127"/>
                    <a:pt x="0" y="461127"/>
                    <a:pt x="0" y="297063"/>
                  </a:cubicBezTo>
                  <a:cubicBezTo>
                    <a:pt x="0" y="133000"/>
                    <a:pt x="132906" y="0"/>
                    <a:pt x="296853" y="0"/>
                  </a:cubicBezTo>
                  <a:cubicBezTo>
                    <a:pt x="460801" y="0"/>
                    <a:pt x="593707" y="133000"/>
                    <a:pt x="593707" y="29706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2" name="Freeform: Shape 37">
              <a:extLst>
                <a:ext uri="{FF2B5EF4-FFF2-40B4-BE49-F238E27FC236}">
                  <a16:creationId xmlns:a16="http://schemas.microsoft.com/office/drawing/2014/main" id="{B2A74F5E-471E-B57A-7103-6B238B1B45DE}"/>
                </a:ext>
              </a:extLst>
            </p:cNvPr>
            <p:cNvSpPr/>
            <p:nvPr/>
          </p:nvSpPr>
          <p:spPr>
            <a:xfrm>
              <a:off x="5755199" y="2048862"/>
              <a:ext cx="615820" cy="615820"/>
            </a:xfrm>
            <a:custGeom>
              <a:avLst/>
              <a:gdLst>
                <a:gd name="connsiteX0" fmla="*/ 621979 w 615820"/>
                <a:gd name="connsiteY0" fmla="*/ 311199 h 615820"/>
                <a:gd name="connsiteX1" fmla="*/ 310989 w 615820"/>
                <a:gd name="connsiteY1" fmla="*/ 622399 h 615820"/>
                <a:gd name="connsiteX2" fmla="*/ 0 w 615820"/>
                <a:gd name="connsiteY2" fmla="*/ 311199 h 615820"/>
                <a:gd name="connsiteX3" fmla="*/ 310989 w 615820"/>
                <a:gd name="connsiteY3" fmla="*/ 0 h 615820"/>
                <a:gd name="connsiteX4" fmla="*/ 621979 w 615820"/>
                <a:gd name="connsiteY4" fmla="*/ 311199 h 61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820" h="615820">
                  <a:moveTo>
                    <a:pt x="621979" y="311199"/>
                  </a:moveTo>
                  <a:cubicBezTo>
                    <a:pt x="621979" y="483070"/>
                    <a:pt x="482744" y="622399"/>
                    <a:pt x="310989" y="622399"/>
                  </a:cubicBezTo>
                  <a:cubicBezTo>
                    <a:pt x="139235" y="622399"/>
                    <a:pt x="0" y="483070"/>
                    <a:pt x="0" y="311199"/>
                  </a:cubicBezTo>
                  <a:cubicBezTo>
                    <a:pt x="0" y="139329"/>
                    <a:pt x="139235" y="0"/>
                    <a:pt x="310989" y="0"/>
                  </a:cubicBezTo>
                  <a:cubicBezTo>
                    <a:pt x="482744" y="0"/>
                    <a:pt x="621979" y="139329"/>
                    <a:pt x="621979" y="311199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3" name="Freeform: Shape 38">
              <a:extLst>
                <a:ext uri="{FF2B5EF4-FFF2-40B4-BE49-F238E27FC236}">
                  <a16:creationId xmlns:a16="http://schemas.microsoft.com/office/drawing/2014/main" id="{B7C5F8ED-6D8E-6E1E-D691-F3606A10D06B}"/>
                </a:ext>
              </a:extLst>
            </p:cNvPr>
            <p:cNvSpPr/>
            <p:nvPr/>
          </p:nvSpPr>
          <p:spPr>
            <a:xfrm>
              <a:off x="5740994" y="2055581"/>
              <a:ext cx="643812" cy="650810"/>
            </a:xfrm>
            <a:custGeom>
              <a:avLst/>
              <a:gdLst>
                <a:gd name="connsiteX0" fmla="*/ 650390 w 643812"/>
                <a:gd name="connsiteY0" fmla="*/ 325405 h 650810"/>
                <a:gd name="connsiteX1" fmla="*/ 325195 w 643812"/>
                <a:gd name="connsiteY1" fmla="*/ 650810 h 650810"/>
                <a:gd name="connsiteX2" fmla="*/ 0 w 643812"/>
                <a:gd name="connsiteY2" fmla="*/ 325405 h 650810"/>
                <a:gd name="connsiteX3" fmla="*/ 325195 w 643812"/>
                <a:gd name="connsiteY3" fmla="*/ 0 h 650810"/>
                <a:gd name="connsiteX4" fmla="*/ 650390 w 643812"/>
                <a:gd name="connsiteY4" fmla="*/ 325405 h 6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812" h="650810">
                  <a:moveTo>
                    <a:pt x="650390" y="325405"/>
                  </a:moveTo>
                  <a:cubicBezTo>
                    <a:pt x="650390" y="505121"/>
                    <a:pt x="504795" y="650810"/>
                    <a:pt x="325195" y="650810"/>
                  </a:cubicBezTo>
                  <a:cubicBezTo>
                    <a:pt x="145595" y="650810"/>
                    <a:pt x="0" y="505121"/>
                    <a:pt x="0" y="325405"/>
                  </a:cubicBezTo>
                  <a:cubicBezTo>
                    <a:pt x="0" y="145689"/>
                    <a:pt x="145595" y="0"/>
                    <a:pt x="325195" y="0"/>
                  </a:cubicBezTo>
                  <a:cubicBezTo>
                    <a:pt x="504795" y="0"/>
                    <a:pt x="650390" y="145689"/>
                    <a:pt x="650390" y="325405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4" name="Freeform: Shape 39">
              <a:extLst>
                <a:ext uri="{FF2B5EF4-FFF2-40B4-BE49-F238E27FC236}">
                  <a16:creationId xmlns:a16="http://schemas.microsoft.com/office/drawing/2014/main" id="{BBE66ADC-F6B4-68BC-6875-C613893C33E2}"/>
                </a:ext>
              </a:extLst>
            </p:cNvPr>
            <p:cNvSpPr/>
            <p:nvPr/>
          </p:nvSpPr>
          <p:spPr>
            <a:xfrm>
              <a:off x="5726718" y="2062089"/>
              <a:ext cx="678802" cy="678802"/>
            </a:xfrm>
            <a:custGeom>
              <a:avLst/>
              <a:gdLst>
                <a:gd name="connsiteX0" fmla="*/ 678942 w 678802"/>
                <a:gd name="connsiteY0" fmla="*/ 339751 h 678802"/>
                <a:gd name="connsiteX1" fmla="*/ 339471 w 678802"/>
                <a:gd name="connsiteY1" fmla="*/ 679502 h 678802"/>
                <a:gd name="connsiteX2" fmla="*/ 0 w 678802"/>
                <a:gd name="connsiteY2" fmla="*/ 339751 h 678802"/>
                <a:gd name="connsiteX3" fmla="*/ 339471 w 678802"/>
                <a:gd name="connsiteY3" fmla="*/ 0 h 678802"/>
                <a:gd name="connsiteX4" fmla="*/ 678942 w 678802"/>
                <a:gd name="connsiteY4" fmla="*/ 339751 h 67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802" h="678802">
                  <a:moveTo>
                    <a:pt x="678942" y="339751"/>
                  </a:moveTo>
                  <a:cubicBezTo>
                    <a:pt x="678942" y="527390"/>
                    <a:pt x="526956" y="679502"/>
                    <a:pt x="339471" y="679502"/>
                  </a:cubicBezTo>
                  <a:cubicBezTo>
                    <a:pt x="151986" y="679502"/>
                    <a:pt x="0" y="527390"/>
                    <a:pt x="0" y="339751"/>
                  </a:cubicBezTo>
                  <a:cubicBezTo>
                    <a:pt x="0" y="152112"/>
                    <a:pt x="151986" y="0"/>
                    <a:pt x="339471" y="0"/>
                  </a:cubicBezTo>
                  <a:cubicBezTo>
                    <a:pt x="526956" y="0"/>
                    <a:pt x="678942" y="152112"/>
                    <a:pt x="678942" y="339751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5" name="Freeform: Shape 40">
              <a:extLst>
                <a:ext uri="{FF2B5EF4-FFF2-40B4-BE49-F238E27FC236}">
                  <a16:creationId xmlns:a16="http://schemas.microsoft.com/office/drawing/2014/main" id="{82DFCC69-B957-4F1E-FF8B-8924033F3768}"/>
                </a:ext>
              </a:extLst>
            </p:cNvPr>
            <p:cNvSpPr/>
            <p:nvPr/>
          </p:nvSpPr>
          <p:spPr>
            <a:xfrm>
              <a:off x="5712302" y="2068597"/>
              <a:ext cx="706794" cy="706794"/>
            </a:xfrm>
            <a:custGeom>
              <a:avLst/>
              <a:gdLst>
                <a:gd name="connsiteX0" fmla="*/ 707774 w 706793"/>
                <a:gd name="connsiteY0" fmla="*/ 354167 h 706793"/>
                <a:gd name="connsiteX1" fmla="*/ 353887 w 706793"/>
                <a:gd name="connsiteY1" fmla="*/ 708333 h 706793"/>
                <a:gd name="connsiteX2" fmla="*/ 0 w 706793"/>
                <a:gd name="connsiteY2" fmla="*/ 354167 h 706793"/>
                <a:gd name="connsiteX3" fmla="*/ 353887 w 706793"/>
                <a:gd name="connsiteY3" fmla="*/ 0 h 706793"/>
                <a:gd name="connsiteX4" fmla="*/ 707774 w 706793"/>
                <a:gd name="connsiteY4" fmla="*/ 354167 h 7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793" h="706793">
                  <a:moveTo>
                    <a:pt x="707774" y="354167"/>
                  </a:moveTo>
                  <a:cubicBezTo>
                    <a:pt x="707774" y="549768"/>
                    <a:pt x="549333" y="708333"/>
                    <a:pt x="353887" y="708333"/>
                  </a:cubicBezTo>
                  <a:cubicBezTo>
                    <a:pt x="158440" y="708333"/>
                    <a:pt x="0" y="549767"/>
                    <a:pt x="0" y="354167"/>
                  </a:cubicBezTo>
                  <a:cubicBezTo>
                    <a:pt x="0" y="158566"/>
                    <a:pt x="158440" y="0"/>
                    <a:pt x="353887" y="0"/>
                  </a:cubicBezTo>
                  <a:cubicBezTo>
                    <a:pt x="549333" y="0"/>
                    <a:pt x="707774" y="158566"/>
                    <a:pt x="707774" y="354167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6" name="Freeform: Shape 41">
              <a:extLst>
                <a:ext uri="{FF2B5EF4-FFF2-40B4-BE49-F238E27FC236}">
                  <a16:creationId xmlns:a16="http://schemas.microsoft.com/office/drawing/2014/main" id="{E11D3C2D-9CAC-EA39-0140-C76F8DED0694}"/>
                </a:ext>
              </a:extLst>
            </p:cNvPr>
            <p:cNvSpPr/>
            <p:nvPr/>
          </p:nvSpPr>
          <p:spPr>
            <a:xfrm>
              <a:off x="5697399" y="2074538"/>
              <a:ext cx="734786" cy="734786"/>
            </a:xfrm>
            <a:custGeom>
              <a:avLst/>
              <a:gdLst>
                <a:gd name="connsiteX0" fmla="*/ 369250 w 734785"/>
                <a:gd name="connsiteY0" fmla="*/ 473 h 734785"/>
                <a:gd name="connsiteX1" fmla="*/ 737079 w 734785"/>
                <a:gd name="connsiteY1" fmla="*/ 369529 h 734785"/>
                <a:gd name="connsiteX2" fmla="*/ 368303 w 734785"/>
                <a:gd name="connsiteY2" fmla="*/ 737639 h 734785"/>
                <a:gd name="connsiteX3" fmla="*/ 474 w 734785"/>
                <a:gd name="connsiteY3" fmla="*/ 368583 h 734785"/>
                <a:gd name="connsiteX4" fmla="*/ 369250 w 734785"/>
                <a:gd name="connsiteY4" fmla="*/ 473 h 73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734785">
                  <a:moveTo>
                    <a:pt x="369250" y="473"/>
                  </a:moveTo>
                  <a:cubicBezTo>
                    <a:pt x="572658" y="735"/>
                    <a:pt x="737341" y="165967"/>
                    <a:pt x="737079" y="369529"/>
                  </a:cubicBezTo>
                  <a:cubicBezTo>
                    <a:pt x="736817" y="573092"/>
                    <a:pt x="571711" y="737900"/>
                    <a:pt x="368303" y="737639"/>
                  </a:cubicBezTo>
                  <a:cubicBezTo>
                    <a:pt x="164895" y="737377"/>
                    <a:pt x="212" y="572145"/>
                    <a:pt x="474" y="368583"/>
                  </a:cubicBezTo>
                  <a:cubicBezTo>
                    <a:pt x="735" y="165020"/>
                    <a:pt x="165842" y="212"/>
                    <a:pt x="369250" y="473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7" name="Freeform: Shape 42">
              <a:extLst>
                <a:ext uri="{FF2B5EF4-FFF2-40B4-BE49-F238E27FC236}">
                  <a16:creationId xmlns:a16="http://schemas.microsoft.com/office/drawing/2014/main" id="{AC67FAED-4EBB-2E9E-404D-1F741FE96F60}"/>
                </a:ext>
              </a:extLst>
            </p:cNvPr>
            <p:cNvSpPr/>
            <p:nvPr/>
          </p:nvSpPr>
          <p:spPr>
            <a:xfrm>
              <a:off x="5683330" y="2081333"/>
              <a:ext cx="762778" cy="762778"/>
            </a:xfrm>
            <a:custGeom>
              <a:avLst/>
              <a:gdLst>
                <a:gd name="connsiteX0" fmla="*/ 765717 w 762777"/>
                <a:gd name="connsiteY0" fmla="*/ 383138 h 762777"/>
                <a:gd name="connsiteX1" fmla="*/ 382859 w 762777"/>
                <a:gd name="connsiteY1" fmla="*/ 766277 h 762777"/>
                <a:gd name="connsiteX2" fmla="*/ 0 w 762777"/>
                <a:gd name="connsiteY2" fmla="*/ 383138 h 762777"/>
                <a:gd name="connsiteX3" fmla="*/ 382859 w 762777"/>
                <a:gd name="connsiteY3" fmla="*/ 0 h 762777"/>
                <a:gd name="connsiteX4" fmla="*/ 765717 w 762777"/>
                <a:gd name="connsiteY4" fmla="*/ 383138 h 76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77" h="762777">
                  <a:moveTo>
                    <a:pt x="765717" y="383138"/>
                  </a:moveTo>
                  <a:cubicBezTo>
                    <a:pt x="765717" y="594740"/>
                    <a:pt x="594305" y="766277"/>
                    <a:pt x="382859" y="766277"/>
                  </a:cubicBezTo>
                  <a:cubicBezTo>
                    <a:pt x="171412" y="766277"/>
                    <a:pt x="0" y="594740"/>
                    <a:pt x="0" y="383138"/>
                  </a:cubicBezTo>
                  <a:cubicBezTo>
                    <a:pt x="0" y="171537"/>
                    <a:pt x="171412" y="0"/>
                    <a:pt x="382859" y="0"/>
                  </a:cubicBezTo>
                  <a:cubicBezTo>
                    <a:pt x="594305" y="0"/>
                    <a:pt x="765717" y="171537"/>
                    <a:pt x="765717" y="383138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8" name="Freeform: Shape 43">
              <a:extLst>
                <a:ext uri="{FF2B5EF4-FFF2-40B4-BE49-F238E27FC236}">
                  <a16:creationId xmlns:a16="http://schemas.microsoft.com/office/drawing/2014/main" id="{EAF6A2C9-3678-5C75-AFE1-AD8568DCF9E0}"/>
                </a:ext>
              </a:extLst>
            </p:cNvPr>
            <p:cNvSpPr/>
            <p:nvPr/>
          </p:nvSpPr>
          <p:spPr>
            <a:xfrm>
              <a:off x="5668775" y="2087701"/>
              <a:ext cx="790769" cy="790769"/>
            </a:xfrm>
            <a:custGeom>
              <a:avLst/>
              <a:gdLst>
                <a:gd name="connsiteX0" fmla="*/ 794828 w 790769"/>
                <a:gd name="connsiteY0" fmla="*/ 397694 h 790769"/>
                <a:gd name="connsiteX1" fmla="*/ 397414 w 790769"/>
                <a:gd name="connsiteY1" fmla="*/ 795388 h 790769"/>
                <a:gd name="connsiteX2" fmla="*/ 0 w 790769"/>
                <a:gd name="connsiteY2" fmla="*/ 397694 h 790769"/>
                <a:gd name="connsiteX3" fmla="*/ 397414 w 790769"/>
                <a:gd name="connsiteY3" fmla="*/ 0 h 790769"/>
                <a:gd name="connsiteX4" fmla="*/ 794828 w 790769"/>
                <a:gd name="connsiteY4" fmla="*/ 397694 h 79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769" h="790769">
                  <a:moveTo>
                    <a:pt x="794828" y="397694"/>
                  </a:moveTo>
                  <a:cubicBezTo>
                    <a:pt x="794828" y="617334"/>
                    <a:pt x="616900" y="795388"/>
                    <a:pt x="397414" y="795388"/>
                  </a:cubicBezTo>
                  <a:cubicBezTo>
                    <a:pt x="177928" y="795388"/>
                    <a:pt x="0" y="617334"/>
                    <a:pt x="0" y="397694"/>
                  </a:cubicBezTo>
                  <a:cubicBezTo>
                    <a:pt x="0" y="178054"/>
                    <a:pt x="177928" y="0"/>
                    <a:pt x="397414" y="0"/>
                  </a:cubicBezTo>
                  <a:cubicBezTo>
                    <a:pt x="616900" y="0"/>
                    <a:pt x="794828" y="178054"/>
                    <a:pt x="794828" y="397694"/>
                  </a:cubicBezTo>
                  <a:close/>
                </a:path>
              </a:pathLst>
            </a:custGeom>
            <a:noFill/>
            <a:ln w="317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591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0.07616 L 2.91667E-6 3.33333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-0.06782 L -2.08333E-7 -3.33333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66667E-6 -0.08148 L -1.66667E-6 -2.59259E-6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7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104 -0.07431 L 2.70833E-6 4.07407E-6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70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70" dur="50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P spid="6" grpId="0" animBg="1"/>
      <p:bldP spid="7" grpId="0" animBg="1"/>
      <p:bldP spid="8" grpId="0" animBg="1"/>
      <p:bldP spid="9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Macintosh PowerPoint</Application>
  <PresentationFormat>Widescreen</PresentationFormat>
  <Paragraphs>173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Narrow</vt:lpstr>
      <vt:lpstr>Baloo Bhaijaan</vt:lpstr>
      <vt:lpstr>Calibri</vt:lpstr>
      <vt:lpstr>Calibri Light</vt:lpstr>
      <vt:lpstr>Century Gothic</vt:lpstr>
      <vt:lpstr>Courier New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2014-09-17T19:02:55Z</dcterms:created>
  <dcterms:modified xsi:type="dcterms:W3CDTF">2023-05-01T01:53:32Z</dcterms:modified>
</cp:coreProperties>
</file>